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7" r:id="rId2"/>
  </p:sldMasterIdLst>
  <p:notesMasterIdLst>
    <p:notesMasterId r:id="rId23"/>
  </p:notesMasterIdLst>
  <p:handoutMasterIdLst>
    <p:handoutMasterId r:id="rId24"/>
  </p:handoutMasterIdLst>
  <p:sldIdLst>
    <p:sldId id="257" r:id="rId3"/>
    <p:sldId id="258" r:id="rId4"/>
    <p:sldId id="265" r:id="rId5"/>
    <p:sldId id="311" r:id="rId6"/>
    <p:sldId id="318" r:id="rId7"/>
    <p:sldId id="331" r:id="rId8"/>
    <p:sldId id="338" r:id="rId9"/>
    <p:sldId id="284" r:id="rId10"/>
    <p:sldId id="289" r:id="rId11"/>
    <p:sldId id="334" r:id="rId12"/>
    <p:sldId id="335" r:id="rId13"/>
    <p:sldId id="291" r:id="rId14"/>
    <p:sldId id="267" r:id="rId15"/>
    <p:sldId id="304" r:id="rId16"/>
    <p:sldId id="313" r:id="rId17"/>
    <p:sldId id="333" r:id="rId18"/>
    <p:sldId id="332" r:id="rId19"/>
    <p:sldId id="336" r:id="rId20"/>
    <p:sldId id="337" r:id="rId21"/>
    <p:sldId id="278" r:id="rId22"/>
  </p:sldIdLst>
  <p:sldSz cx="9144000" cy="6858000" type="screen4x3"/>
  <p:notesSz cx="6858000" cy="9926638"/>
  <p:embeddedFontLst>
    <p:embeddedFont>
      <p:font typeface="Arial Rounded MT Bold" panose="020F0704030504030204" pitchFamily="34" charset="0"/>
      <p:regular r:id="rId25"/>
    </p:embeddedFont>
    <p:embeddedFont>
      <p:font typeface="맑은 고딕" panose="020B0503020000020004" pitchFamily="34" charset="-127"/>
      <p:regular r:id="rId26"/>
      <p:bold r:id="rId27"/>
    </p:embeddedFont>
    <p:embeddedFont>
      <p:font typeface="Arial Black" panose="020B0A04020102020204" pitchFamily="34" charset="0"/>
      <p:bold r:id="rId28"/>
    </p:embeddedFont>
    <p:embeddedFont>
      <p:font typeface="나눔고딕" panose="020B0604020202020204" charset="-127"/>
      <p:regular r:id="rId29"/>
      <p:bold r:id="rId30"/>
    </p:embeddedFont>
    <p:embeddedFont>
      <p:font typeface="Century Schoolbook" panose="02040604050505020304" pitchFamily="18" charset="0"/>
      <p:regular r:id="rId31"/>
      <p:bold r:id="rId32"/>
      <p:italic r:id="rId33"/>
      <p:boldItalic r:id="rId34"/>
    </p:embeddedFont>
    <p:embeddedFont>
      <p:font typeface="나눔고딕 ExtraBold" panose="020B0604020202020204" charset="-127"/>
      <p:bold r:id="rId3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639D"/>
    <a:srgbClr val="08456E"/>
    <a:srgbClr val="5DAAFF"/>
    <a:srgbClr val="1D314E"/>
    <a:srgbClr val="3D3C3E"/>
    <a:srgbClr val="063656"/>
    <a:srgbClr val="569CF0"/>
    <a:srgbClr val="8DBDF7"/>
    <a:srgbClr val="47B0FF"/>
    <a:srgbClr val="E3EA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밝은 스타일 2 - 강조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보통 스타일 1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02" autoAdjust="0"/>
    <p:restoredTop sz="65525" autoAdjust="0"/>
  </p:normalViewPr>
  <p:slideViewPr>
    <p:cSldViewPr snapToGrid="0">
      <p:cViewPr>
        <p:scale>
          <a:sx n="90" d="100"/>
          <a:sy n="90" d="100"/>
        </p:scale>
        <p:origin x="-72" y="300"/>
      </p:cViewPr>
      <p:guideLst>
        <p:guide orient="horz" pos="2166"/>
        <p:guide orient="horz" pos="1164"/>
        <p:guide orient="horz" pos="278"/>
        <p:guide orient="horz" pos="848"/>
        <p:guide orient="horz" pos="1348"/>
        <p:guide orient="horz" pos="559"/>
        <p:guide orient="horz" pos="3866"/>
        <p:guide orient="horz" pos="1664"/>
        <p:guide pos="2894"/>
        <p:guide pos="5528"/>
        <p:guide pos="230"/>
        <p:guide pos="1562"/>
        <p:guide pos="4226"/>
        <p:guide pos="900"/>
        <p:guide pos="4910"/>
        <p:guide pos="1233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740"/>
    </p:cViewPr>
  </p:sorterViewPr>
  <p:notesViewPr>
    <p:cSldViewPr snapToGrid="0" showGuides="1">
      <p:cViewPr>
        <p:scale>
          <a:sx n="150" d="100"/>
          <a:sy n="150" d="100"/>
        </p:scale>
        <p:origin x="-552" y="2898"/>
      </p:cViewPr>
      <p:guideLst>
        <p:guide orient="horz" pos="3127"/>
        <p:guide pos="216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96332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96332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r">
              <a:defRPr sz="1200"/>
            </a:lvl1pPr>
          </a:lstStyle>
          <a:p>
            <a:fld id="{207F23D9-DF40-4811-9C78-A2E2A32398D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71800" cy="496332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4" y="9428584"/>
            <a:ext cx="2971800" cy="496332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r">
              <a:defRPr sz="1200"/>
            </a:lvl1pPr>
          </a:lstStyle>
          <a:p>
            <a:fld id="{4DD6E7B0-61C4-474B-96F1-99E4547EAD7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915996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96332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6332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r">
              <a:defRPr sz="1200"/>
            </a:lvl1pPr>
          </a:lstStyle>
          <a:p>
            <a:fld id="{F3AF6795-A612-454E-AF7A-9192B1BEBB13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0" tIns="45775" rIns="91550" bIns="45775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1" y="4715153"/>
            <a:ext cx="5486400" cy="4466987"/>
          </a:xfrm>
          <a:prstGeom prst="rect">
            <a:avLst/>
          </a:prstGeom>
        </p:spPr>
        <p:txBody>
          <a:bodyPr vert="horz" lIns="91550" tIns="45775" rIns="91550" bIns="45775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71800" cy="496332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4" y="9428584"/>
            <a:ext cx="2971800" cy="496332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r">
              <a:defRPr sz="1200"/>
            </a:lvl1pPr>
          </a:lstStyle>
          <a:p>
            <a:fld id="{A0A51D67-0C14-4576-BCC5-A508196B7BB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7304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89200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89200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89200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13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14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89200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89200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16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17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89200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18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19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8920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20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89200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8920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89200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8920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89200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1D67-0C14-4576-BCC5-A508196B7BB5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8920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hangeul.naver.com/font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hangeul.naver.com/font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5"/>
          <p:cNvCxnSpPr/>
          <p:nvPr userDrawn="1"/>
        </p:nvCxnSpPr>
        <p:spPr>
          <a:xfrm>
            <a:off x="364803" y="3434686"/>
            <a:ext cx="8406000" cy="0"/>
          </a:xfrm>
          <a:prstGeom prst="line">
            <a:avLst/>
          </a:prstGeom>
          <a:ln w="127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부제목 2"/>
          <p:cNvSpPr txBox="1">
            <a:spLocks/>
          </p:cNvSpPr>
          <p:nvPr userDrawn="1"/>
        </p:nvSpPr>
        <p:spPr>
          <a:xfrm>
            <a:off x="264463" y="6387291"/>
            <a:ext cx="3204878" cy="456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800" spc="-20" dirty="0" smtClean="0">
                <a:solidFill>
                  <a:schemeClr val="bg1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이 문서는 나눔글꼴로 작성되었습니다</a:t>
            </a:r>
            <a:r>
              <a:rPr lang="en-US" altLang="ko-KR" sz="800" spc="-20" dirty="0" smtClean="0">
                <a:solidFill>
                  <a:schemeClr val="bg1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800" u="sng" spc="-20" dirty="0" smtClean="0">
                <a:solidFill>
                  <a:srgbClr val="4495D2"/>
                </a:solidFill>
                <a:latin typeface="나눔고딕" pitchFamily="50" charset="-127"/>
                <a:ea typeface="나눔고딕" pitchFamily="50" charset="-127"/>
                <a:hlinkClick r:id="rId2"/>
              </a:rPr>
              <a:t>설치하기</a:t>
            </a:r>
            <a:endParaRPr lang="ko-KR" altLang="en-US" sz="800" u="sng" spc="-20" dirty="0">
              <a:solidFill>
                <a:srgbClr val="4495D2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364803" y="3989119"/>
            <a:ext cx="1592585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/>
          <p:cNvCxnSpPr/>
          <p:nvPr userDrawn="1"/>
        </p:nvCxnSpPr>
        <p:spPr>
          <a:xfrm>
            <a:off x="364803" y="4299115"/>
            <a:ext cx="1592585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 userDrawn="1"/>
        </p:nvCxnSpPr>
        <p:spPr>
          <a:xfrm>
            <a:off x="364803" y="4611730"/>
            <a:ext cx="1592585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364803" y="4923517"/>
            <a:ext cx="1592585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1023-33A1-4000-B3FA-52275ABF77C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AE57-62C1-4CBB-AE65-2C86CD7493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1023-33A1-4000-B3FA-52275ABF77C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AE57-62C1-4CBB-AE65-2C86CD7493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1023-33A1-4000-B3FA-52275ABF77C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AE57-62C1-4CBB-AE65-2C86CD7493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1023-33A1-4000-B3FA-52275ABF77C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AE57-62C1-4CBB-AE65-2C86CD7493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1023-33A1-4000-B3FA-52275ABF77C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AE57-62C1-4CBB-AE65-2C86CD7493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1023-33A1-4000-B3FA-52275ABF77C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AE57-62C1-4CBB-AE65-2C86CD7493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1023-33A1-4000-B3FA-52275ABF77C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AE57-62C1-4CBB-AE65-2C86CD7493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1023-33A1-4000-B3FA-52275ABF77C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AE57-62C1-4CBB-AE65-2C86CD7493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1023-33A1-4000-B3FA-52275ABF77C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AE57-62C1-4CBB-AE65-2C86CD7493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1FD00-3F21-42CF-9EF5-8F6D81CE3AF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D217C8-C1B9-4E84-BCEB-D9195FCD889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6" name="직선 연결선 5"/>
          <p:cNvCxnSpPr/>
          <p:nvPr userDrawn="1"/>
        </p:nvCxnSpPr>
        <p:spPr>
          <a:xfrm>
            <a:off x="364803" y="547859"/>
            <a:ext cx="8406000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_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직선 연결선 7"/>
          <p:cNvCxnSpPr/>
          <p:nvPr userDrawn="1"/>
        </p:nvCxnSpPr>
        <p:spPr>
          <a:xfrm>
            <a:off x="364803" y="3434686"/>
            <a:ext cx="8406000" cy="0"/>
          </a:xfrm>
          <a:prstGeom prst="line">
            <a:avLst/>
          </a:prstGeom>
          <a:ln w="127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/>
          <p:cNvCxnSpPr/>
          <p:nvPr userDrawn="1"/>
        </p:nvCxnSpPr>
        <p:spPr>
          <a:xfrm>
            <a:off x="364803" y="3989119"/>
            <a:ext cx="1592585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 userDrawn="1"/>
        </p:nvCxnSpPr>
        <p:spPr>
          <a:xfrm>
            <a:off x="364803" y="4299115"/>
            <a:ext cx="1592585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364803" y="4611730"/>
            <a:ext cx="1592585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364803" y="4923517"/>
            <a:ext cx="1592585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312059" y="246743"/>
            <a:ext cx="8338457" cy="1851478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5400" b="1" spc="-250" baseline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 smtClean="0"/>
              <a:t>제목을 입력하세요</a:t>
            </a:r>
            <a:endParaRPr lang="en-US" altLang="ko-KR" dirty="0" smtClean="0"/>
          </a:p>
          <a:p>
            <a:pPr lvl="0"/>
            <a:endParaRPr lang="ko-KR" altLang="en-US" dirty="0" smtClean="0"/>
          </a:p>
        </p:txBody>
      </p:sp>
      <p:sp>
        <p:nvSpPr>
          <p:cNvPr id="21" name="제목 1"/>
          <p:cNvSpPr>
            <a:spLocks noGrp="1"/>
          </p:cNvSpPr>
          <p:nvPr>
            <p:ph type="title"/>
          </p:nvPr>
        </p:nvSpPr>
        <p:spPr>
          <a:xfrm>
            <a:off x="268519" y="4005064"/>
            <a:ext cx="8418281" cy="304826"/>
          </a:xfrm>
        </p:spPr>
        <p:txBody>
          <a:bodyPr anchor="t">
            <a:normAutofit/>
          </a:bodyPr>
          <a:lstStyle>
            <a:lvl1pPr algn="l">
              <a:buFont typeface="Wingdings" pitchFamily="2" charset="2"/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  <a:latin typeface="나눔고딕" pitchFamily="50" charset="-127"/>
                <a:ea typeface="나눔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4" name="부제목 2"/>
          <p:cNvSpPr txBox="1">
            <a:spLocks/>
          </p:cNvSpPr>
          <p:nvPr userDrawn="1"/>
        </p:nvSpPr>
        <p:spPr>
          <a:xfrm>
            <a:off x="264463" y="6387291"/>
            <a:ext cx="3204878" cy="456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800" spc="-20" dirty="0" smtClean="0">
                <a:solidFill>
                  <a:schemeClr val="bg1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이 문서는 나눔글꼴로 작성되었습니다</a:t>
            </a:r>
            <a:r>
              <a:rPr lang="en-US" altLang="ko-KR" sz="800" spc="-20" dirty="0" smtClean="0">
                <a:solidFill>
                  <a:schemeClr val="bg1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800" u="sng" spc="-20" dirty="0" smtClean="0">
                <a:solidFill>
                  <a:srgbClr val="4495D2"/>
                </a:solidFill>
                <a:latin typeface="나눔고딕" pitchFamily="50" charset="-127"/>
                <a:ea typeface="나눔고딕" pitchFamily="50" charset="-127"/>
                <a:hlinkClick r:id="rId2"/>
              </a:rPr>
              <a:t>설치하기</a:t>
            </a:r>
            <a:endParaRPr lang="ko-KR" altLang="en-US" sz="800" u="sng" spc="-20" dirty="0">
              <a:solidFill>
                <a:srgbClr val="4495D2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_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1FD00-3F21-42CF-9EF5-8F6D81CE3AF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D217C8-C1B9-4E84-BCEB-D9195FCD889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364803" y="547859"/>
            <a:ext cx="8406000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368300" y="571500"/>
            <a:ext cx="8394700" cy="846138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4" name="내용 개체 틀 2"/>
          <p:cNvSpPr>
            <a:spLocks noGrp="1"/>
          </p:cNvSpPr>
          <p:nvPr>
            <p:ph idx="1" hasCustomPrompt="1"/>
          </p:nvPr>
        </p:nvSpPr>
        <p:spPr>
          <a:xfrm>
            <a:off x="368300" y="1574801"/>
            <a:ext cx="1905000" cy="317499"/>
          </a:xfrm>
        </p:spPr>
        <p:txBody>
          <a:bodyPr>
            <a:normAutofit/>
          </a:bodyPr>
          <a:lstStyle>
            <a:lvl1pPr>
              <a:buFontTx/>
              <a:buNone/>
              <a:defRPr sz="1200" b="1">
                <a:solidFill>
                  <a:srgbClr val="3D3C3E"/>
                </a:solidFill>
              </a:defRPr>
            </a:lvl1pPr>
            <a:lvl2pPr>
              <a:buFontTx/>
              <a:buNone/>
              <a:defRPr sz="1200"/>
            </a:lvl2pPr>
            <a:lvl3pPr>
              <a:buFontTx/>
              <a:buNone/>
              <a:defRPr sz="1200"/>
            </a:lvl3pPr>
            <a:lvl4pPr>
              <a:buFontTx/>
              <a:buNone/>
              <a:defRPr sz="1200"/>
            </a:lvl4pPr>
            <a:lvl5pPr>
              <a:buFontTx/>
              <a:buNone/>
              <a:defRPr sz="1200"/>
            </a:lvl5pPr>
          </a:lstStyle>
          <a:p>
            <a:pPr lvl="0"/>
            <a:r>
              <a:rPr lang="ko-KR" altLang="en-US" smtClean="0"/>
              <a:t>내용제목</a:t>
            </a:r>
          </a:p>
        </p:txBody>
      </p:sp>
      <p:sp>
        <p:nvSpPr>
          <p:cNvPr id="15" name="내용 개체 틀 2"/>
          <p:cNvSpPr>
            <a:spLocks noGrp="1"/>
          </p:cNvSpPr>
          <p:nvPr>
            <p:ph idx="13" hasCustomPrompt="1"/>
          </p:nvPr>
        </p:nvSpPr>
        <p:spPr>
          <a:xfrm>
            <a:off x="2336800" y="1574801"/>
            <a:ext cx="6426200" cy="330199"/>
          </a:xfrm>
        </p:spPr>
        <p:txBody>
          <a:bodyPr>
            <a:normAutofit/>
          </a:bodyPr>
          <a:lstStyle>
            <a:lvl1pPr>
              <a:buNone/>
              <a:defRPr sz="1200" b="1" baseline="0">
                <a:solidFill>
                  <a:srgbClr val="3D3C3E"/>
                </a:solidFill>
                <a:latin typeface="나눔고딕" pitchFamily="50" charset="-127"/>
                <a:ea typeface="나눔고딕" pitchFamily="50" charset="-127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ko-KR" altLang="en-US" smtClean="0"/>
              <a:t>내용을 입력하십시오</a:t>
            </a:r>
            <a:r>
              <a:rPr lang="en-US" altLang="ko-KR" smtClean="0"/>
              <a:t>.</a:t>
            </a:r>
            <a:endParaRPr lang="ko-KR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1FD00-3F21-42CF-9EF5-8F6D81CE3AF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D217C8-C1B9-4E84-BCEB-D9195FCD889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나눔고딕" pitchFamily="50" charset="-127"/>
                <a:ea typeface="나눔고딕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나눔고딕" pitchFamily="50" charset="-127"/>
                <a:ea typeface="나눔고딕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나눔고딕" pitchFamily="50" charset="-127"/>
                <a:ea typeface="나눔고딕" pitchFamily="50" charset="-127"/>
              </a:defRPr>
            </a:lvl1pPr>
          </a:lstStyle>
          <a:p>
            <a:fld id="{8761FD00-3F21-42CF-9EF5-8F6D81CE3AF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나눔고딕" pitchFamily="50" charset="-127"/>
                <a:ea typeface="나눔고딕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나눔고딕" pitchFamily="50" charset="-127"/>
                <a:ea typeface="나눔고딕" pitchFamily="50" charset="-127"/>
              </a:defRPr>
            </a:lvl1pPr>
          </a:lstStyle>
          <a:p>
            <a:fld id="{97D217C8-C1B9-4E84-BCEB-D9195FCD889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나눔고딕" pitchFamily="50" charset="-127"/>
                <a:ea typeface="나눔고딕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나눔고딕" pitchFamily="50" charset="-127"/>
                <a:ea typeface="나눔고딕" pitchFamily="50" charset="-127"/>
              </a:defRPr>
            </a:lvl1pPr>
            <a:lvl2pPr>
              <a:defRPr>
                <a:latin typeface="나눔고딕" pitchFamily="50" charset="-127"/>
                <a:ea typeface="나눔고딕" pitchFamily="50" charset="-127"/>
              </a:defRPr>
            </a:lvl2pPr>
            <a:lvl3pPr>
              <a:defRPr>
                <a:latin typeface="나눔고딕" pitchFamily="50" charset="-127"/>
                <a:ea typeface="나눔고딕" pitchFamily="50" charset="-127"/>
              </a:defRPr>
            </a:lvl3pPr>
            <a:lvl4pPr>
              <a:defRPr>
                <a:latin typeface="나눔고딕" pitchFamily="50" charset="-127"/>
                <a:ea typeface="나눔고딕" pitchFamily="50" charset="-127"/>
              </a:defRPr>
            </a:lvl4pPr>
            <a:lvl5pPr>
              <a:defRPr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나눔고딕" pitchFamily="50" charset="-127"/>
                <a:ea typeface="나눔고딕" pitchFamily="50" charset="-127"/>
              </a:defRPr>
            </a:lvl1pPr>
          </a:lstStyle>
          <a:p>
            <a:fld id="{8761FD00-3F21-42CF-9EF5-8F6D81CE3AF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나눔고딕" pitchFamily="50" charset="-127"/>
                <a:ea typeface="나눔고딕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162675" y="5162550"/>
            <a:ext cx="1847850" cy="311150"/>
          </a:xfrm>
          <a:prstGeom prst="rect">
            <a:avLst/>
          </a:prstGeom>
        </p:spPr>
        <p:txBody>
          <a:bodyPr/>
          <a:lstStyle>
            <a:lvl1pPr>
              <a:defRPr>
                <a:latin typeface="나눔고딕" pitchFamily="50" charset="-127"/>
                <a:ea typeface="나눔고딕" pitchFamily="50" charset="-127"/>
              </a:defRPr>
            </a:lvl1pPr>
          </a:lstStyle>
          <a:p>
            <a:fld id="{97D217C8-C1B9-4E84-BCEB-D9195FCD889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1023-33A1-4000-B3FA-52275ABF77C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AE57-62C1-4CBB-AE65-2C86CD7493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11023-33A1-4000-B3FA-52275ABF77C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AE57-62C1-4CBB-AE65-2C86CD7493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고딕" pitchFamily="50" charset="-127"/>
                <a:ea typeface="나눔고딕" pitchFamily="50" charset="-127"/>
              </a:defRPr>
            </a:lvl1pPr>
          </a:lstStyle>
          <a:p>
            <a:fld id="{8761FD00-3F21-42CF-9EF5-8F6D81CE3AF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고딕" pitchFamily="50" charset="-127"/>
                <a:ea typeface="나눔고딕" pitchFamily="50" charset="-127"/>
              </a:defRPr>
            </a:lvl1pPr>
          </a:lstStyle>
          <a:p>
            <a:endParaRPr lang="ko-KR" altLang="en-US" dirty="0"/>
          </a:p>
        </p:txBody>
      </p:sp>
      <p:pic>
        <p:nvPicPr>
          <p:cNvPr id="7" name="Picture 110" descr="logo_2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24" y="6237014"/>
            <a:ext cx="1707629" cy="495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4" r:id="rId3"/>
    <p:sldLayoutId id="2147483673" r:id="rId4"/>
    <p:sldLayoutId id="2147483676" r:id="rId5"/>
    <p:sldLayoutId id="2147483661" r:id="rId6"/>
    <p:sldLayoutId id="2147483662" r:id="rId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나눔고딕" pitchFamily="50" charset="-127"/>
          <a:ea typeface="나눔고딕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나눔고딕" pitchFamily="50" charset="-127"/>
          <a:ea typeface="나눔고딕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나눔고딕" pitchFamily="50" charset="-127"/>
          <a:ea typeface="나눔고딕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나눔고딕" pitchFamily="50" charset="-127"/>
          <a:ea typeface="나눔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나눔고딕" pitchFamily="50" charset="-127"/>
          <a:ea typeface="나눔고딕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나눔고딕" pitchFamily="50" charset="-127"/>
          <a:ea typeface="나눔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11023-33A1-4000-B3FA-52275ABF77CD}" type="datetimeFigureOut">
              <a:rPr lang="ko-KR" altLang="en-US" smtClean="0"/>
              <a:pPr/>
              <a:t>2015-09-29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EDAE57-62C1-4CBB-AE65-2C86CD7493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kosis.kr/openapi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stat.kosis.kr:446/kodaps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hangeul.naver.com/font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60715" y="4482230"/>
            <a:ext cx="2160240" cy="1752600"/>
          </a:xfrm>
          <a:ln>
            <a:noFill/>
          </a:ln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2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2015. 9. 29</a:t>
            </a:r>
            <a:endParaRPr lang="en-US" altLang="ko-KR" sz="1200" b="1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나눔고딕" pitchFamily="50" charset="-127"/>
            </a:endParaRPr>
          </a:p>
          <a:p>
            <a:pPr algn="l">
              <a:lnSpc>
                <a:spcPct val="150000"/>
              </a:lnSpc>
            </a:pPr>
            <a:r>
              <a:rPr lang="en-US" altLang="ko-KR" sz="12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Jinhyun Park</a:t>
            </a:r>
            <a:endParaRPr lang="en-US" altLang="ko-KR" sz="1200" b="1" i="1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나눔고딕" pitchFamily="50" charset="-127"/>
            </a:endParaRPr>
          </a:p>
        </p:txBody>
      </p:sp>
      <p:cxnSp>
        <p:nvCxnSpPr>
          <p:cNvPr id="15" name="직선 연결선 14"/>
          <p:cNvCxnSpPr/>
          <p:nvPr/>
        </p:nvCxnSpPr>
        <p:spPr>
          <a:xfrm>
            <a:off x="364803" y="4832515"/>
            <a:ext cx="1592585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>
            <a:off x="364803" y="5145130"/>
            <a:ext cx="1592585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제목 1"/>
          <p:cNvSpPr txBox="1">
            <a:spLocks/>
          </p:cNvSpPr>
          <p:nvPr/>
        </p:nvSpPr>
        <p:spPr>
          <a:xfrm>
            <a:off x="316779" y="2562226"/>
            <a:ext cx="8455746" cy="137159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-25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ea typeface="나눔고딕" pitchFamily="50" charset="-127"/>
                <a:cs typeface="+mj-cs"/>
              </a:rPr>
              <a:t>SDMX</a:t>
            </a:r>
            <a:r>
              <a:rPr kumimoji="0" lang="en-US" altLang="ko-KR" sz="2800" b="1" i="0" u="none" strike="noStrike" kern="1200" cap="none" spc="-250" normalizeH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ea typeface="나눔고딕" pitchFamily="50" charset="-127"/>
                <a:cs typeface="+mj-cs"/>
              </a:rPr>
              <a:t> Experience and Challenges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2800" b="1" spc="-250" dirty="0" smtClean="0">
              <a:solidFill>
                <a:schemeClr val="accent4">
                  <a:lumMod val="50000"/>
                </a:schemeClr>
              </a:solidFill>
              <a:latin typeface="Arial Black" pitchFamily="34" charset="0"/>
              <a:ea typeface="나눔고딕" pitchFamily="50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-250" normalizeH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ea typeface="나눔고딕" pitchFamily="50" charset="-127"/>
                <a:cs typeface="+mj-cs"/>
              </a:rPr>
              <a:t>in Statistics Korea</a:t>
            </a:r>
            <a:endParaRPr kumimoji="0" lang="ko-KR" altLang="en-US" sz="2800" b="1" i="0" u="none" strike="noStrike" kern="1200" cap="none" spc="-25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 Black" pitchFamily="34" charset="0"/>
              <a:ea typeface="나눔고딕" pitchFamily="50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3454" y="242731"/>
            <a:ext cx="22486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1.3 SDMX in KOSIS Open APIs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364803" y="547859"/>
            <a:ext cx="8406000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제목 1"/>
          <p:cNvSpPr>
            <a:spLocks noGrp="1"/>
          </p:cNvSpPr>
          <p:nvPr>
            <p:ph type="title"/>
          </p:nvPr>
        </p:nvSpPr>
        <p:spPr>
          <a:xfrm>
            <a:off x="256544" y="700125"/>
            <a:ext cx="8563606" cy="890549"/>
          </a:xfrm>
        </p:spPr>
        <p:txBody>
          <a:bodyPr>
            <a:noAutofit/>
          </a:bodyPr>
          <a:lstStyle/>
          <a:p>
            <a:pPr algn="l"/>
            <a:r>
              <a:rPr lang="en-US" altLang="ko-KR" sz="2800" b="1" spc="-15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KOSIS Open APIs</a:t>
            </a:r>
            <a:endParaRPr lang="ko-KR" altLang="en-US" sz="2800" b="1" spc="-150" dirty="0">
              <a:solidFill>
                <a:schemeClr val="accent4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77411" y="19523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BA1376A-1BCE-4C3B-85BD-05D751D6B156}" type="slidenum">
              <a:rPr lang="en-US" altLang="ko-KR" sz="800" spc="-3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pPr algn="r"/>
              <a:t>10</a:t>
            </a:fld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t> / 14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269320" y="1554909"/>
            <a:ext cx="8470547" cy="29694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ko-KR" sz="1200" b="1" dirty="0" smtClean="0">
                <a:latin typeface="Century Schoolbook" pitchFamily="18" charset="0"/>
                <a:ea typeface="나눔고딕" pitchFamily="50" charset="-127"/>
              </a:rPr>
              <a:t>Features</a:t>
            </a:r>
          </a:p>
          <a:p>
            <a:pPr marL="0" indent="0">
              <a:buFont typeface="Arial" pitchFamily="34" charset="0"/>
              <a:buNone/>
            </a:pPr>
            <a:endParaRPr lang="en-US" altLang="ko-KR" sz="1600" b="1" dirty="0" smtClean="0">
              <a:latin typeface="Times New Roman" pitchFamily="18" charset="0"/>
              <a:ea typeface="나눔고딕" pitchFamily="50" charset="-127"/>
              <a:cs typeface="Times New Roman" pitchFamily="18" charset="0"/>
            </a:endParaRP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576000" y="1781572"/>
            <a:ext cx="8470547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80975">
              <a:buNone/>
            </a:pPr>
            <a:endParaRPr lang="en-US" altLang="ko-KR" sz="1200" dirty="0" smtClean="0">
              <a:solidFill>
                <a:srgbClr val="3D3C3E"/>
              </a:solidFill>
              <a:latin typeface="나눔고딕" pitchFamily="50" charset="-127"/>
              <a:ea typeface="나눔고딕" pitchFamily="50" charset="-127"/>
            </a:endParaRPr>
          </a:p>
          <a:p>
            <a:pPr marL="0" indent="180975">
              <a:buNone/>
            </a:pPr>
            <a:endParaRPr lang="en-US" altLang="ko-KR" sz="1200" dirty="0" smtClean="0">
              <a:solidFill>
                <a:srgbClr val="3D3C3E"/>
              </a:solidFill>
              <a:latin typeface="나눔고딕" pitchFamily="50" charset="-127"/>
              <a:ea typeface="나눔고딕" pitchFamily="50" charset="-127"/>
            </a:endParaRPr>
          </a:p>
          <a:p>
            <a:pPr marL="0" indent="180975">
              <a:buNone/>
            </a:pPr>
            <a:endParaRPr lang="ko-KR" altLang="en-US" sz="1200" dirty="0" smtClean="0">
              <a:solidFill>
                <a:srgbClr val="3D3C3E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1861200" y="1540151"/>
            <a:ext cx="6687852" cy="989293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Char char="§"/>
            </a:pPr>
            <a:r>
              <a:rPr lang="en-US" altLang="ko-KR" sz="4800" dirty="0" smtClean="0">
                <a:solidFill>
                  <a:srgbClr val="3D3C3E"/>
                </a:solidFill>
                <a:latin typeface="Arial Rounded MT Bold" pitchFamily="34" charset="0"/>
                <a:cs typeface="Arial" pitchFamily="34" charset="0"/>
              </a:rPr>
              <a:t> </a:t>
            </a:r>
            <a:r>
              <a:rPr lang="en-US" altLang="ko-KR" sz="4800" dirty="0" smtClean="0">
                <a:solidFill>
                  <a:srgbClr val="3D3C3E"/>
                </a:solidFill>
                <a:latin typeface="Arial Rounded MT Bold" pitchFamily="34" charset="0"/>
                <a:cs typeface="Arial" pitchFamily="34" charset="0"/>
                <a:hlinkClick r:id="rId3"/>
              </a:rPr>
              <a:t>http://kosis.kr/openapi</a:t>
            </a:r>
            <a:endParaRPr lang="en-US" altLang="ko-KR" sz="4800" dirty="0" smtClean="0">
              <a:solidFill>
                <a:srgbClr val="3D3C3E"/>
              </a:solidFill>
              <a:latin typeface="Arial Rounded MT Bold" pitchFamily="34" charset="0"/>
              <a:cs typeface="Arial" pitchFamily="34" charset="0"/>
            </a:endParaRPr>
          </a:p>
          <a:p>
            <a:pPr marL="0" indent="0">
              <a:buFont typeface="Wingdings" pitchFamily="2" charset="2"/>
              <a:buChar char="§"/>
            </a:pPr>
            <a:endParaRPr lang="en-US" altLang="ko-KR" sz="4800" dirty="0" smtClean="0">
              <a:solidFill>
                <a:srgbClr val="3D3C3E"/>
              </a:solidFill>
            </a:endParaRPr>
          </a:p>
          <a:p>
            <a:pPr marL="0" indent="0">
              <a:buFont typeface="Wingdings" pitchFamily="2" charset="2"/>
              <a:buChar char="§"/>
            </a:pPr>
            <a:r>
              <a:rPr lang="en-US" altLang="ko-KR" sz="4800" dirty="0" smtClean="0">
                <a:solidFill>
                  <a:srgbClr val="3D3C3E"/>
                </a:solidFill>
              </a:rPr>
              <a:t> Provide APIs(Application Programming Interfaces) which are open to the public</a:t>
            </a:r>
          </a:p>
          <a:p>
            <a:pPr marL="0" indent="0">
              <a:buFont typeface="Wingdings" pitchFamily="2" charset="2"/>
              <a:buChar char="§"/>
            </a:pPr>
            <a:endParaRPr lang="en-US" altLang="ko-KR" sz="4800" dirty="0" smtClean="0">
              <a:solidFill>
                <a:srgbClr val="3D3C3E"/>
              </a:solidFill>
            </a:endParaRPr>
          </a:p>
          <a:p>
            <a:pPr marL="0" indent="0">
              <a:buFont typeface="Wingdings" pitchFamily="2" charset="2"/>
              <a:buChar char="§"/>
            </a:pPr>
            <a:r>
              <a:rPr lang="en-US" altLang="ko-KR" sz="4800" dirty="0" smtClean="0">
                <a:solidFill>
                  <a:srgbClr val="3D3C3E"/>
                </a:solidFill>
              </a:rPr>
              <a:t> Developers can build their own services based on the APIs</a:t>
            </a:r>
          </a:p>
          <a:p>
            <a:pPr marL="0" indent="0">
              <a:buFont typeface="Wingdings" pitchFamily="2" charset="2"/>
              <a:buChar char="§"/>
            </a:pPr>
            <a:endParaRPr lang="en-US" altLang="ko-KR" sz="4800" dirty="0" smtClean="0">
              <a:solidFill>
                <a:srgbClr val="3D3C3E"/>
              </a:solidFill>
            </a:endParaRPr>
          </a:p>
          <a:p>
            <a:pPr marL="0" indent="0">
              <a:buFont typeface="Wingdings" pitchFamily="2" charset="2"/>
              <a:buChar char="§"/>
            </a:pPr>
            <a:endParaRPr lang="en-US" altLang="ko-KR" sz="4800" dirty="0" smtClean="0">
              <a:solidFill>
                <a:srgbClr val="3D3C3E"/>
              </a:solidFill>
            </a:endParaRPr>
          </a:p>
          <a:p>
            <a:pPr marL="0" indent="0">
              <a:buNone/>
            </a:pPr>
            <a:r>
              <a:rPr lang="en-US" altLang="ko-KR" sz="2500" dirty="0" smtClean="0">
                <a:solidFill>
                  <a:srgbClr val="3D3C3E"/>
                </a:solidFill>
              </a:rPr>
              <a:t>   </a:t>
            </a:r>
          </a:p>
          <a:p>
            <a:pPr marL="0" indent="0">
              <a:buFont typeface="Wingdings" pitchFamily="2" charset="2"/>
              <a:buChar char="§"/>
            </a:pPr>
            <a:endParaRPr lang="en-US" altLang="ko-KR" sz="1500" dirty="0" smtClean="0">
              <a:solidFill>
                <a:srgbClr val="3D3C3E"/>
              </a:solidFill>
            </a:endParaRPr>
          </a:p>
          <a:p>
            <a:pPr marL="0" indent="0">
              <a:buNone/>
            </a:pPr>
            <a:r>
              <a:rPr lang="en-US" altLang="ko-KR" sz="1500" dirty="0" smtClean="0">
                <a:solidFill>
                  <a:srgbClr val="3D3C3E"/>
                </a:solidFill>
              </a:rPr>
              <a:t> </a:t>
            </a:r>
          </a:p>
          <a:p>
            <a:pPr marL="0" indent="0">
              <a:buNone/>
            </a:pPr>
            <a:r>
              <a:rPr lang="en-US" altLang="ko-KR" sz="1500" dirty="0" smtClean="0">
                <a:solidFill>
                  <a:srgbClr val="3D3C3E"/>
                </a:solidFill>
              </a:rPr>
              <a:t> </a:t>
            </a:r>
            <a:endParaRPr lang="en-US" altLang="ko-KR" sz="1200" dirty="0" smtClean="0">
              <a:solidFill>
                <a:srgbClr val="3D3C3E"/>
              </a:solidFill>
            </a:endParaRPr>
          </a:p>
          <a:p>
            <a:pPr marL="0" indent="0">
              <a:buNone/>
            </a:pPr>
            <a:endParaRPr lang="en-US" altLang="ko-KR" sz="1200" dirty="0" smtClean="0">
              <a:solidFill>
                <a:srgbClr val="3D3C3E"/>
              </a:solidFill>
            </a:endParaRPr>
          </a:p>
          <a:p>
            <a:pPr marL="0" indent="0">
              <a:buNone/>
            </a:pPr>
            <a:r>
              <a:rPr lang="en-US" altLang="ko-KR" sz="1200" dirty="0" smtClean="0">
                <a:solidFill>
                  <a:srgbClr val="3D3C3E"/>
                </a:solidFill>
              </a:rPr>
              <a:t> </a:t>
            </a:r>
          </a:p>
          <a:p>
            <a:pPr marL="0" indent="0">
              <a:buNone/>
            </a:pPr>
            <a:r>
              <a:rPr lang="en-US" altLang="ko-KR" sz="1200" dirty="0" smtClean="0">
                <a:solidFill>
                  <a:srgbClr val="3D3C3E"/>
                </a:solidFill>
              </a:rPr>
              <a:t>  </a:t>
            </a:r>
          </a:p>
          <a:p>
            <a:pPr marL="0" indent="0">
              <a:buNone/>
            </a:pPr>
            <a:r>
              <a:rPr lang="en-US" altLang="ko-KR" sz="1200" dirty="0" smtClean="0">
                <a:solidFill>
                  <a:srgbClr val="3D3C3E"/>
                </a:solidFill>
              </a:rPr>
              <a:t> </a:t>
            </a:r>
            <a:endParaRPr lang="ko-KR" altLang="en-US" sz="1200" dirty="0">
              <a:solidFill>
                <a:srgbClr val="3D3C3E"/>
              </a:solidFill>
            </a:endParaRPr>
          </a:p>
        </p:txBody>
      </p:sp>
      <p:graphicFrame>
        <p:nvGraphicFramePr>
          <p:cNvPr id="13" name="내용 개체 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5149752"/>
              </p:ext>
            </p:extLst>
          </p:nvPr>
        </p:nvGraphicFramePr>
        <p:xfrm>
          <a:off x="5012330" y="2867890"/>
          <a:ext cx="3205392" cy="2582881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827855"/>
                <a:gridCol w="1377537"/>
              </a:tblGrid>
              <a:tr h="79814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20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KOSIS</a:t>
                      </a:r>
                      <a:r>
                        <a:rPr lang="en-US" altLang="ko-KR" sz="1200" spc="-30" baseline="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Open APIs</a:t>
                      </a:r>
                      <a:endParaRPr lang="ko-KR" altLang="en-US" sz="120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200" b="1" spc="-3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Service</a:t>
                      </a:r>
                      <a:r>
                        <a:rPr lang="en-US" altLang="ko-KR" sz="1200" b="1" spc="-30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Type</a:t>
                      </a:r>
                      <a:endParaRPr lang="en-US" altLang="ko-KR" sz="1200" b="1" spc="-30" dirty="0" smtClean="0">
                        <a:solidFill>
                          <a:schemeClr val="bg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8659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00" b="0" spc="-3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Statistics</a:t>
                      </a:r>
                      <a:r>
                        <a:rPr lang="en-US" altLang="ko-KR" sz="1000" b="0" spc="-3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lists</a:t>
                      </a:r>
                      <a:endParaRPr lang="ko-KR" altLang="en-US" sz="1000" b="0" spc="-30" dirty="0">
                        <a:solidFill>
                          <a:schemeClr val="tx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00" b="0" spc="-3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JSON, </a:t>
                      </a:r>
                      <a:r>
                        <a:rPr lang="en-US" altLang="ko-KR" sz="1000" b="1" spc="-3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SDMX</a:t>
                      </a:r>
                      <a:endParaRPr lang="ko-KR" altLang="en-US" sz="1000" b="1" spc="-30" dirty="0">
                        <a:solidFill>
                          <a:schemeClr val="tx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306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00" b="0" spc="-3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Statistical</a:t>
                      </a:r>
                      <a:r>
                        <a:rPr lang="en-US" altLang="ko-KR" sz="1000" b="0" spc="-3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Dataset</a:t>
                      </a:r>
                      <a:endParaRPr lang="ko-KR" altLang="en-US" sz="1000" b="0" spc="-30" dirty="0">
                        <a:solidFill>
                          <a:schemeClr val="tx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00" b="0" spc="-3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JSON,</a:t>
                      </a:r>
                      <a:r>
                        <a:rPr lang="en-US" altLang="ko-KR" sz="1000" b="0" spc="-3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</a:t>
                      </a:r>
                      <a:r>
                        <a:rPr lang="en-US" altLang="ko-KR" sz="1000" b="1" spc="-3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SDMX</a:t>
                      </a:r>
                      <a:endParaRPr lang="ko-KR" altLang="en-US" sz="1000" b="1" spc="-30" dirty="0">
                        <a:solidFill>
                          <a:schemeClr val="tx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371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spc="-3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Statistical Dataset (massive)</a:t>
                      </a:r>
                      <a:endParaRPr lang="ko-KR" altLang="en-US" sz="1000" b="0" spc="-30" dirty="0" smtClean="0">
                        <a:solidFill>
                          <a:schemeClr val="tx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00" b="1" spc="-3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SDMX</a:t>
                      </a:r>
                      <a:r>
                        <a:rPr lang="en-US" altLang="ko-KR" sz="1000" b="0" spc="-3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,</a:t>
                      </a:r>
                      <a:r>
                        <a:rPr lang="en-US" altLang="ko-KR" sz="1000" b="0" spc="-3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XLS</a:t>
                      </a:r>
                      <a:endParaRPr lang="ko-KR" altLang="en-US" sz="1000" b="0" spc="-30" dirty="0">
                        <a:solidFill>
                          <a:schemeClr val="tx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3034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00" b="0" spc="-3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Statistical</a:t>
                      </a:r>
                      <a:r>
                        <a:rPr lang="en-US" altLang="ko-KR" sz="1000" b="0" spc="-3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Metadata</a:t>
                      </a:r>
                      <a:endParaRPr lang="ko-KR" altLang="en-US" sz="1000" b="0" spc="-30" dirty="0">
                        <a:solidFill>
                          <a:schemeClr val="tx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00" b="0" spc="-3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JSON,</a:t>
                      </a:r>
                      <a:r>
                        <a:rPr lang="en-US" altLang="ko-KR" sz="1000" b="0" spc="-3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XML</a:t>
                      </a:r>
                      <a:endParaRPr lang="ko-KR" altLang="en-US" sz="1000" b="0" spc="-30" dirty="0">
                        <a:solidFill>
                          <a:schemeClr val="tx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 descr="D:\6.박진현\05. SMDX\발표\이미지\open api image\ppt image\OpenAPI이미지 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482" y="2867890"/>
            <a:ext cx="3967272" cy="26155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4703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직선 연결선 19"/>
          <p:cNvCxnSpPr/>
          <p:nvPr/>
        </p:nvCxnSpPr>
        <p:spPr>
          <a:xfrm>
            <a:off x="364803" y="547859"/>
            <a:ext cx="8406000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제목 1"/>
          <p:cNvSpPr>
            <a:spLocks noGrp="1"/>
          </p:cNvSpPr>
          <p:nvPr>
            <p:ph type="title"/>
          </p:nvPr>
        </p:nvSpPr>
        <p:spPr>
          <a:xfrm>
            <a:off x="256544" y="700126"/>
            <a:ext cx="8296906" cy="580926"/>
          </a:xfrm>
        </p:spPr>
        <p:txBody>
          <a:bodyPr>
            <a:noAutofit/>
          </a:bodyPr>
          <a:lstStyle/>
          <a:p>
            <a:pPr algn="l"/>
            <a:r>
              <a:rPr lang="en-US" altLang="ko-KR" sz="4000" b="1" spc="-15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SDMX in KOSIS Open API</a:t>
            </a:r>
            <a:endParaRPr lang="ko-KR" altLang="en-US" sz="4000" b="1" spc="-150" dirty="0">
              <a:solidFill>
                <a:schemeClr val="accent4">
                  <a:lumMod val="50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259796" y="1631109"/>
            <a:ext cx="1959530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b="1" dirty="0" smtClean="0">
                <a:solidFill>
                  <a:srgbClr val="3D3C3E"/>
                </a:solidFill>
                <a:latin typeface="Century Schoolbook" pitchFamily="18" charset="0"/>
                <a:ea typeface="나눔고딕" pitchFamily="50" charset="-127"/>
                <a:cs typeface="Times New Roman" pitchFamily="18" charset="0"/>
              </a:rPr>
              <a:t>Case Examples</a:t>
            </a:r>
          </a:p>
          <a:p>
            <a:pPr marL="0" indent="0">
              <a:buNone/>
            </a:pPr>
            <a:endParaRPr lang="en-US" altLang="ko-KR" sz="1200" b="1" dirty="0" smtClean="0">
              <a:solidFill>
                <a:srgbClr val="3D3C3E"/>
              </a:solidFill>
              <a:latin typeface="Century Schoolbook" pitchFamily="18" charset="0"/>
              <a:ea typeface="나눔고딕" pitchFamily="50" charset="-127"/>
              <a:cs typeface="Times New Roman" pitchFamily="18" charset="0"/>
            </a:endParaRP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3508714" y="1570296"/>
            <a:ext cx="6687852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dirty="0" smtClean="0">
                <a:solidFill>
                  <a:srgbClr val="3D3C3E"/>
                </a:solidFill>
              </a:rPr>
              <a:t>           Developers can </a:t>
            </a:r>
            <a:r>
              <a:rPr lang="en-US" altLang="ko-KR" sz="1200" b="1" dirty="0" smtClean="0">
                <a:solidFill>
                  <a:srgbClr val="3D3C3E"/>
                </a:solidFill>
              </a:rPr>
              <a:t>pull</a:t>
            </a:r>
            <a:r>
              <a:rPr lang="en-US" altLang="ko-KR" sz="1200" dirty="0" smtClean="0">
                <a:solidFill>
                  <a:srgbClr val="3D3C3E"/>
                </a:solidFill>
              </a:rPr>
              <a:t> SDMX data from KOSIS Open APIs</a:t>
            </a:r>
            <a:endParaRPr lang="ko-KR" altLang="en-US" sz="1200" dirty="0">
              <a:solidFill>
                <a:srgbClr val="3D3C3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77411" y="19523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BA1376A-1BCE-4C3B-85BD-05D751D6B156}" type="slidenum">
              <a:rPr lang="en-US" altLang="ko-KR" sz="800" spc="-3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pPr algn="r"/>
              <a:t>11</a:t>
            </a:fld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t> / 14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3074" name="Picture 2" descr="D:\6.박진현\05. SMDX\발표\이미지\open api image\ppt image\OpenAPI이미지 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503" y="2164842"/>
            <a:ext cx="3258999" cy="407518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3075" name="Picture 3" descr="D:\6.박진현\05. SMDX\발표\이미지\open api image\ppt image\OpenAPI이미지 06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3450" y="4568886"/>
            <a:ext cx="3667649" cy="151036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3076" name="Picture 4" descr="D:\6.박진현\05. SMDX\발표\이미지\open api image\ppt image\OpenAPI이미지 05.jp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3450" y="2416167"/>
            <a:ext cx="3627455" cy="164336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43" name="직사각형 42"/>
          <p:cNvSpPr/>
          <p:nvPr/>
        </p:nvSpPr>
        <p:spPr>
          <a:xfrm>
            <a:off x="5044273" y="2471895"/>
            <a:ext cx="2190540" cy="200967"/>
          </a:xfrm>
          <a:prstGeom prst="rect">
            <a:avLst/>
          </a:prstGeom>
          <a:noFill/>
          <a:ln w="22225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5" name="직선 화살표 연결선 44"/>
          <p:cNvCxnSpPr/>
          <p:nvPr/>
        </p:nvCxnSpPr>
        <p:spPr>
          <a:xfrm>
            <a:off x="3717890" y="2240782"/>
            <a:ext cx="1225899" cy="241161"/>
          </a:xfrm>
          <a:prstGeom prst="straightConnector1">
            <a:avLst/>
          </a:prstGeom>
          <a:ln w="15875">
            <a:solidFill>
              <a:schemeClr val="accent2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직사각형 45"/>
          <p:cNvSpPr/>
          <p:nvPr/>
        </p:nvSpPr>
        <p:spPr>
          <a:xfrm>
            <a:off x="4015777" y="2009670"/>
            <a:ext cx="2184055" cy="25120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 smtClean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1. Request  SDMX data with URL</a:t>
            </a:r>
            <a:endParaRPr kumimoji="0" lang="en-US" altLang="ko-KR" sz="1000" dirty="0">
              <a:solidFill>
                <a:schemeClr val="tx1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4883498" y="3064747"/>
            <a:ext cx="3647551" cy="944545"/>
          </a:xfrm>
          <a:prstGeom prst="rect">
            <a:avLst/>
          </a:prstGeom>
          <a:noFill/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9" name="직선 화살표 연결선 48"/>
          <p:cNvCxnSpPr/>
          <p:nvPr/>
        </p:nvCxnSpPr>
        <p:spPr>
          <a:xfrm flipH="1">
            <a:off x="3727938" y="3587262"/>
            <a:ext cx="1075174" cy="462224"/>
          </a:xfrm>
          <a:prstGeom prst="straightConnector1">
            <a:avLst/>
          </a:prstGeom>
          <a:ln w="15875">
            <a:solidFill>
              <a:schemeClr val="accent2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직사각형 49"/>
          <p:cNvSpPr/>
          <p:nvPr/>
        </p:nvSpPr>
        <p:spPr>
          <a:xfrm>
            <a:off x="3836581" y="4121499"/>
            <a:ext cx="2986249" cy="25120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 smtClean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2. SDMX Data is provided in RESTful Web Service</a:t>
            </a:r>
            <a:endParaRPr kumimoji="0" lang="en-US" altLang="ko-KR" sz="1000" dirty="0">
              <a:solidFill>
                <a:schemeClr val="tx1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3454" y="242731"/>
            <a:ext cx="22486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1.3 SDMX in KOSIS Open APIs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03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3455" y="24273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1.4 SDMX in KODAPS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364803" y="547859"/>
            <a:ext cx="8406000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제목 1"/>
          <p:cNvSpPr>
            <a:spLocks noGrp="1"/>
          </p:cNvSpPr>
          <p:nvPr>
            <p:ph type="title"/>
          </p:nvPr>
        </p:nvSpPr>
        <p:spPr>
          <a:xfrm>
            <a:off x="256544" y="700125"/>
            <a:ext cx="8563606" cy="890549"/>
          </a:xfrm>
        </p:spPr>
        <p:txBody>
          <a:bodyPr>
            <a:noAutofit/>
          </a:bodyPr>
          <a:lstStyle/>
          <a:p>
            <a:pPr algn="l"/>
            <a:r>
              <a:rPr lang="en-US" altLang="ko-KR" sz="2800" b="1" spc="-15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KODAPS (KOrean Data Provision System)</a:t>
            </a:r>
            <a:endParaRPr lang="ko-KR" altLang="en-US" sz="2800" b="1" spc="-150" dirty="0">
              <a:solidFill>
                <a:schemeClr val="accent4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77411" y="19523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BA1376A-1BCE-4C3B-85BD-05D751D6B156}" type="slidenum">
              <a:rPr lang="en-US" altLang="ko-KR" sz="800" spc="-3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pPr algn="r"/>
              <a:t>12</a:t>
            </a:fld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t> / 14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1943208" y="1650943"/>
            <a:ext cx="8470547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80975">
              <a:buNone/>
            </a:pPr>
            <a:endParaRPr lang="en-US" altLang="ko-KR" sz="1200" dirty="0" smtClean="0">
              <a:solidFill>
                <a:srgbClr val="3D3C3E"/>
              </a:solidFill>
              <a:latin typeface="나눔고딕" pitchFamily="50" charset="-127"/>
              <a:ea typeface="나눔고딕" pitchFamily="50" charset="-127"/>
            </a:endParaRPr>
          </a:p>
          <a:p>
            <a:pPr marL="0" indent="180975">
              <a:buNone/>
            </a:pPr>
            <a:endParaRPr lang="en-US" altLang="ko-KR" sz="1200" dirty="0" smtClean="0">
              <a:solidFill>
                <a:srgbClr val="3D3C3E"/>
              </a:solidFill>
              <a:latin typeface="나눔고딕" pitchFamily="50" charset="-127"/>
              <a:ea typeface="나눔고딕" pitchFamily="50" charset="-127"/>
            </a:endParaRPr>
          </a:p>
          <a:p>
            <a:pPr marL="0" indent="180975">
              <a:buNone/>
            </a:pPr>
            <a:endParaRPr lang="ko-KR" altLang="en-US" sz="1200" dirty="0" smtClean="0">
              <a:solidFill>
                <a:srgbClr val="3D3C3E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7170" name="Picture 2" descr="D:\6.박진현\05. SMDX\발표\이미지\KOSIS IMAGE\kodaps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9138" y="2652647"/>
            <a:ext cx="5958986" cy="3443852"/>
          </a:xfrm>
          <a:prstGeom prst="rect">
            <a:avLst/>
          </a:prstGeom>
          <a:noFill/>
        </p:spPr>
      </p:pic>
      <p:sp>
        <p:nvSpPr>
          <p:cNvPr id="10" name="내용 개체 틀 2"/>
          <p:cNvSpPr txBox="1">
            <a:spLocks/>
          </p:cNvSpPr>
          <p:nvPr/>
        </p:nvSpPr>
        <p:spPr>
          <a:xfrm>
            <a:off x="1891766" y="1671302"/>
            <a:ext cx="6687852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Char char="§"/>
            </a:pPr>
            <a:r>
              <a:rPr lang="en-US" altLang="ko-KR" sz="1200" b="1" dirty="0" smtClean="0">
                <a:solidFill>
                  <a:srgbClr val="0070C0"/>
                </a:solidFill>
                <a:latin typeface="Arial Rounded MT Bold" pitchFamily="34" charset="0"/>
                <a:ea typeface="나눔고딕" pitchFamily="50" charset="-127"/>
                <a:hlinkClick r:id="rId4"/>
              </a:rPr>
              <a:t> https://stat.kosis.kr:446/kodaps/</a:t>
            </a:r>
            <a:endParaRPr lang="en-US" altLang="ko-KR" sz="1200" b="1" dirty="0" smtClean="0">
              <a:solidFill>
                <a:srgbClr val="0070C0"/>
              </a:solidFill>
              <a:latin typeface="Arial Rounded MT Bold" pitchFamily="34" charset="0"/>
              <a:ea typeface="나눔고딕" pitchFamily="50" charset="-127"/>
            </a:endParaRPr>
          </a:p>
          <a:p>
            <a:pPr marL="0" indent="0">
              <a:buFont typeface="Wingdings" pitchFamily="2" charset="2"/>
              <a:buChar char="§"/>
            </a:pPr>
            <a:endParaRPr lang="en-US" altLang="ko-KR" sz="1200" b="1" dirty="0" smtClean="0">
              <a:solidFill>
                <a:srgbClr val="0070C0"/>
              </a:solidFill>
              <a:latin typeface="Arial Rounded MT Bold" pitchFamily="34" charset="0"/>
              <a:ea typeface="나눔고딕" pitchFamily="50" charset="-127"/>
            </a:endParaRPr>
          </a:p>
          <a:p>
            <a:pPr marL="0" indent="0">
              <a:buFont typeface="Wingdings" pitchFamily="2" charset="2"/>
              <a:buChar char="§"/>
            </a:pPr>
            <a:r>
              <a:rPr lang="en-US" altLang="ko-KR" sz="1200" b="1" dirty="0" smtClean="0">
                <a:latin typeface="Arial Rounded MT Bold" pitchFamily="34" charset="0"/>
                <a:ea typeface="나눔고딕" pitchFamily="50" charset="-127"/>
              </a:rPr>
              <a:t> </a:t>
            </a:r>
            <a:r>
              <a:rPr lang="en-US" altLang="ko-KR" sz="1200" dirty="0" smtClean="0"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 KODAPS is</a:t>
            </a:r>
            <a:r>
              <a:rPr lang="ko-KR" altLang="en-US" sz="1200" dirty="0" smtClean="0"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 </a:t>
            </a:r>
            <a:r>
              <a:rPr lang="en-US" altLang="ko-KR" sz="1200" dirty="0" smtClean="0"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designed to support data requests from International Organizations.</a:t>
            </a:r>
          </a:p>
          <a:p>
            <a:pPr>
              <a:buNone/>
            </a:pPr>
            <a:r>
              <a:rPr lang="en-US" altLang="ko-KR" sz="1200" dirty="0" smtClean="0"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en-US" altLang="ko-KR" sz="1200" dirty="0" smtClean="0">
              <a:latin typeface="Times New Roman" pitchFamily="18" charset="0"/>
              <a:ea typeface="나눔고딕" pitchFamily="50" charset="-127"/>
              <a:cs typeface="Times New Roman" pitchFamily="18" charset="0"/>
            </a:endParaRPr>
          </a:p>
          <a:p>
            <a:pPr>
              <a:buNone/>
            </a:pPr>
            <a:endParaRPr lang="en-US" altLang="ko-KR" sz="1200" dirty="0" smtClean="0">
              <a:latin typeface="Times New Roman" pitchFamily="18" charset="0"/>
              <a:ea typeface="나눔고딕" pitchFamily="50" charset="-127"/>
              <a:cs typeface="Times New Roman" pitchFamily="18" charset="0"/>
            </a:endParaRPr>
          </a:p>
          <a:p>
            <a:pPr>
              <a:buNone/>
            </a:pPr>
            <a:endParaRPr lang="en-US" altLang="ko-KR" sz="1200" dirty="0" smtClean="0">
              <a:latin typeface="Times New Roman" pitchFamily="18" charset="0"/>
              <a:ea typeface="나눔고딕" pitchFamily="50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03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연결선 6"/>
          <p:cNvCxnSpPr/>
          <p:nvPr/>
        </p:nvCxnSpPr>
        <p:spPr>
          <a:xfrm>
            <a:off x="364803" y="547859"/>
            <a:ext cx="8406000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내용 개체 틀 2"/>
          <p:cNvSpPr txBox="1">
            <a:spLocks/>
          </p:cNvSpPr>
          <p:nvPr/>
        </p:nvSpPr>
        <p:spPr>
          <a:xfrm>
            <a:off x="259796" y="1631109"/>
            <a:ext cx="2035729" cy="86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altLang="ko-KR" sz="1200" b="1" dirty="0" smtClean="0">
                <a:solidFill>
                  <a:srgbClr val="3D3C3E"/>
                </a:solidFill>
                <a:latin typeface="Century Schoolbook" pitchFamily="18" charset="0"/>
                <a:ea typeface="나눔고딕" pitchFamily="50" charset="-127"/>
              </a:rPr>
              <a:t>Main Features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400050" y="3019426"/>
            <a:ext cx="1467296" cy="13614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spc="-50" dirty="0" smtClean="0">
                <a:latin typeface="Arial" pitchFamily="34" charset="0"/>
                <a:ea typeface="나눔고딕" pitchFamily="50" charset="-127"/>
                <a:cs typeface="Arial" pitchFamily="34" charset="0"/>
              </a:rPr>
              <a:t>Request</a:t>
            </a:r>
          </a:p>
          <a:p>
            <a:pPr algn="ctr"/>
            <a:r>
              <a:rPr lang="en-US" altLang="ko-KR" sz="1400" b="1" spc="-50" dirty="0" smtClean="0">
                <a:latin typeface="Arial" pitchFamily="34" charset="0"/>
                <a:ea typeface="나눔고딕" pitchFamily="50" charset="-127"/>
                <a:cs typeface="Arial" pitchFamily="34" charset="0"/>
              </a:rPr>
              <a:t>Management</a:t>
            </a:r>
            <a:endParaRPr lang="ko-KR" altLang="en-US" sz="1400" b="1" spc="-50" dirty="0" smtClean="0"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924050" y="3019426"/>
            <a:ext cx="2613855" cy="13614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80000">
                <a:schemeClr val="tx2">
                  <a:lumMod val="10000"/>
                  <a:lumOff val="90000"/>
                </a:schemeClr>
              </a:gs>
            </a:gsLst>
            <a:lin ang="16200000" scaled="0"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542925" lvl="0" indent="-276225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200" b="1" spc="-5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Request registration</a:t>
            </a:r>
            <a:endParaRPr lang="ko-KR" altLang="en-US" sz="1200" b="1" spc="-50" dirty="0" smtClean="0">
              <a:solidFill>
                <a:schemeClr val="tx2">
                  <a:lumMod val="90000"/>
                  <a:lumOff val="10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  <a:p>
            <a:pPr marL="542925" lvl="0" indent="-276225">
              <a:lnSpc>
                <a:spcPct val="150000"/>
              </a:lnSpc>
              <a:buFont typeface="Wingdings" pitchFamily="2" charset="2"/>
              <a:buChar char="§"/>
              <a:tabLst>
                <a:tab pos="1162050" algn="l"/>
              </a:tabLst>
            </a:pPr>
            <a:r>
              <a:rPr lang="en-US" altLang="ko-KR" sz="1200" b="1" spc="-5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Request searching</a:t>
            </a:r>
            <a:endParaRPr lang="ko-KR" altLang="en-US" sz="1200" b="1" spc="-50" dirty="0" smtClean="0">
              <a:solidFill>
                <a:schemeClr val="tx2">
                  <a:lumMod val="90000"/>
                  <a:lumOff val="10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00050" y="4458376"/>
            <a:ext cx="1467296" cy="13614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1400" b="1" spc="-50" dirty="0" smtClean="0">
                <a:solidFill>
                  <a:schemeClr val="bg1"/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Provision</a:t>
            </a:r>
          </a:p>
          <a:p>
            <a:pPr lvl="0" algn="ctr"/>
            <a:r>
              <a:rPr lang="en-US" altLang="ko-KR" sz="1400" b="1" spc="-50" dirty="0" smtClean="0">
                <a:solidFill>
                  <a:schemeClr val="bg1"/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Management</a:t>
            </a:r>
            <a:endParaRPr lang="ko-KR" altLang="en-US" sz="1400" b="1" spc="-50" dirty="0">
              <a:solidFill>
                <a:schemeClr val="bg1"/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924050" y="4458376"/>
            <a:ext cx="2613855" cy="13614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80000">
                <a:schemeClr val="tx2">
                  <a:lumMod val="10000"/>
                  <a:lumOff val="90000"/>
                </a:schemeClr>
              </a:gs>
            </a:gsLst>
            <a:lin ang="16200000" scaled="0"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542925" lvl="0" indent="-276225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200" b="1" spc="-5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Join dataset with requests</a:t>
            </a:r>
            <a:endParaRPr lang="ko-KR" altLang="en-US" sz="1200" b="1" spc="-50" dirty="0" smtClean="0">
              <a:solidFill>
                <a:schemeClr val="tx2">
                  <a:lumMod val="90000"/>
                  <a:lumOff val="10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  <a:p>
            <a:pPr marL="542925" lvl="0" indent="-276225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200" b="1" spc="-5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Dataset creation in diverse format</a:t>
            </a:r>
          </a:p>
          <a:p>
            <a:pPr marL="542925" lvl="0" indent="-276225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200" b="1" spc="-5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Logging provision</a:t>
            </a:r>
            <a:endParaRPr lang="ko-KR" altLang="en-US" sz="1200" b="1" spc="-50" dirty="0" smtClean="0">
              <a:solidFill>
                <a:schemeClr val="tx2">
                  <a:lumMod val="90000"/>
                  <a:lumOff val="10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4587045" y="3019426"/>
            <a:ext cx="1467296" cy="13614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spc="-50" dirty="0" smtClean="0">
                <a:latin typeface="Arial" pitchFamily="34" charset="0"/>
                <a:ea typeface="나눔고딕" pitchFamily="50" charset="-127"/>
                <a:cs typeface="Arial" pitchFamily="34" charset="0"/>
              </a:rPr>
              <a:t>Data</a:t>
            </a:r>
          </a:p>
          <a:p>
            <a:pPr algn="ctr"/>
            <a:r>
              <a:rPr lang="en-US" altLang="ko-KR" sz="1400" b="1" spc="-50" dirty="0" smtClean="0">
                <a:latin typeface="Arial" pitchFamily="34" charset="0"/>
                <a:ea typeface="나눔고딕" pitchFamily="50" charset="-127"/>
                <a:cs typeface="Arial" pitchFamily="34" charset="0"/>
              </a:rPr>
              <a:t>Management</a:t>
            </a:r>
            <a:endParaRPr lang="ko-KR" altLang="en-US" sz="1400" b="1" spc="-50" dirty="0" smtClean="0"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6111045" y="3019426"/>
            <a:ext cx="2613855" cy="13614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80000">
                <a:schemeClr val="tx2">
                  <a:lumMod val="10000"/>
                  <a:lumOff val="90000"/>
                </a:schemeClr>
              </a:gs>
            </a:gsLst>
            <a:lin ang="16200000" scaled="0"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542925" lvl="0" indent="-276225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200" b="1" spc="-5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Data collection from KOSIS</a:t>
            </a:r>
            <a:endParaRPr lang="ko-KR" altLang="en-US" sz="1200" b="1" spc="-50" dirty="0" smtClean="0">
              <a:solidFill>
                <a:schemeClr val="tx2">
                  <a:lumMod val="90000"/>
                  <a:lumOff val="10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  <a:p>
            <a:pPr marL="542925" lvl="0" indent="-276225">
              <a:lnSpc>
                <a:spcPct val="150000"/>
              </a:lnSpc>
              <a:buFont typeface="Wingdings" pitchFamily="2" charset="2"/>
              <a:buChar char="§"/>
              <a:tabLst>
                <a:tab pos="1162050" algn="l"/>
              </a:tabLst>
            </a:pPr>
            <a:r>
              <a:rPr lang="en-US" altLang="ko-KR" sz="1200" b="1" spc="-5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Data generation from other sources(direct input, file..)</a:t>
            </a:r>
            <a:endParaRPr lang="ko-KR" altLang="en-US" sz="1200" b="1" spc="-50" dirty="0" smtClean="0">
              <a:solidFill>
                <a:schemeClr val="tx2">
                  <a:lumMod val="90000"/>
                  <a:lumOff val="10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4587045" y="4458376"/>
            <a:ext cx="1467296" cy="136140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1400" b="1" spc="-50" dirty="0" smtClean="0">
                <a:solidFill>
                  <a:schemeClr val="bg1"/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Miscellaneous</a:t>
            </a:r>
            <a:endParaRPr lang="ko-KR" altLang="en-US" sz="1400" b="1" spc="-50" dirty="0">
              <a:solidFill>
                <a:schemeClr val="bg1"/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6111045" y="4458376"/>
            <a:ext cx="2613855" cy="13614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80000">
                <a:schemeClr val="tx2">
                  <a:lumMod val="10000"/>
                  <a:lumOff val="90000"/>
                </a:schemeClr>
              </a:gs>
            </a:gsLst>
            <a:lin ang="16200000" scaled="0"/>
          </a:gra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542925" lvl="0" indent="-276225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200" b="1" spc="-5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Reporting</a:t>
            </a:r>
          </a:p>
          <a:p>
            <a:pPr marL="542925" indent="-276225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200" b="1" spc="-5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Code management</a:t>
            </a:r>
          </a:p>
          <a:p>
            <a:pPr marL="542925" lvl="0" indent="-276225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200" b="1" spc="-5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SDMX DSD management</a:t>
            </a:r>
            <a:endParaRPr lang="ko-KR" altLang="en-US" sz="1200" b="1" spc="-50" dirty="0" smtClean="0">
              <a:solidFill>
                <a:schemeClr val="tx2">
                  <a:lumMod val="90000"/>
                  <a:lumOff val="10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  <p:sp>
        <p:nvSpPr>
          <p:cNvPr id="16" name="내용 개체 틀 2"/>
          <p:cNvSpPr txBox="1">
            <a:spLocks/>
          </p:cNvSpPr>
          <p:nvPr/>
        </p:nvSpPr>
        <p:spPr>
          <a:xfrm>
            <a:off x="2333894" y="1420094"/>
            <a:ext cx="6687852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endParaRPr lang="en-US" altLang="ko-KR" sz="1200" dirty="0" smtClean="0">
              <a:latin typeface="Times New Roman" pitchFamily="18" charset="0"/>
              <a:ea typeface="나눔고딕" pitchFamily="50" charset="-127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altLang="ko-KR" sz="1200" dirty="0" smtClean="0"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Fully featured to manage the whole process (from data request to data provision)</a:t>
            </a:r>
          </a:p>
          <a:p>
            <a:pPr>
              <a:buFont typeface="Wingdings" pitchFamily="2" charset="2"/>
              <a:buChar char="§"/>
            </a:pPr>
            <a:r>
              <a:rPr lang="en-US" altLang="ko-KR" sz="1200" dirty="0" smtClean="0"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Currently, used to fulfill the needs of International Organizations including </a:t>
            </a:r>
            <a:r>
              <a:rPr lang="en-US" altLang="ko-KR" sz="1200" dirty="0"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OECD</a:t>
            </a:r>
            <a:r>
              <a:rPr lang="en-US" altLang="ko-KR" sz="1200" dirty="0" smtClean="0"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 </a:t>
            </a:r>
            <a:r>
              <a:rPr lang="en-US" altLang="ko-KR" sz="1200" dirty="0" smtClean="0"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and UN</a:t>
            </a:r>
          </a:p>
          <a:p>
            <a:pPr>
              <a:buFont typeface="Wingdings" pitchFamily="2" charset="2"/>
              <a:buChar char="§"/>
            </a:pPr>
            <a:r>
              <a:rPr lang="en-US" altLang="ko-KR" sz="1200" dirty="0" smtClean="0"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Since 2011, participating OECD SDMX pilot project in Short-Term Economic Statistics</a:t>
            </a:r>
          </a:p>
          <a:p>
            <a:pPr>
              <a:buNone/>
            </a:pPr>
            <a:endParaRPr lang="en-US" altLang="ko-KR" sz="1200" dirty="0" smtClean="0">
              <a:latin typeface="Times New Roman" pitchFamily="18" charset="0"/>
              <a:ea typeface="나눔고딕" pitchFamily="50" charset="-127"/>
              <a:cs typeface="Times New Roman" pitchFamily="18" charset="0"/>
            </a:endParaRPr>
          </a:p>
          <a:p>
            <a:pPr>
              <a:buNone/>
            </a:pPr>
            <a:endParaRPr lang="en-US" altLang="ko-KR" sz="1200" dirty="0" smtClean="0">
              <a:latin typeface="Times New Roman" pitchFamily="18" charset="0"/>
              <a:ea typeface="나눔고딕" pitchFamily="50" charset="-127"/>
              <a:cs typeface="Times New Roman" pitchFamily="18" charset="0"/>
            </a:endParaRPr>
          </a:p>
          <a:p>
            <a:pPr>
              <a:buNone/>
            </a:pPr>
            <a:endParaRPr lang="en-US" altLang="ko-KR" sz="1200" dirty="0" smtClean="0">
              <a:latin typeface="Times New Roman" pitchFamily="18" charset="0"/>
              <a:ea typeface="나눔고딕" pitchFamily="50" charset="-127"/>
              <a:cs typeface="Times New Roman" pitchFamily="18" charset="0"/>
            </a:endParaRPr>
          </a:p>
          <a:p>
            <a:pPr>
              <a:buNone/>
            </a:pPr>
            <a:endParaRPr lang="en-US" altLang="ko-KR" sz="1200" dirty="0" smtClean="0">
              <a:latin typeface="Times New Roman" pitchFamily="18" charset="0"/>
              <a:ea typeface="나눔고딕" pitchFamily="50" charset="-127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77411" y="19523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BA1376A-1BCE-4C3B-85BD-05D751D6B156}" type="slidenum">
              <a:rPr lang="en-US" altLang="ko-KR" sz="800" spc="-3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pPr algn="r"/>
              <a:t>13</a:t>
            </a:fld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t> / 14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제목 17"/>
          <p:cNvSpPr>
            <a:spLocks noGrp="1"/>
          </p:cNvSpPr>
          <p:nvPr>
            <p:ph type="title"/>
          </p:nvPr>
        </p:nvSpPr>
        <p:spPr>
          <a:xfrm>
            <a:off x="257174" y="533399"/>
            <a:ext cx="8372475" cy="912813"/>
          </a:xfrm>
        </p:spPr>
        <p:txBody>
          <a:bodyPr>
            <a:normAutofit/>
          </a:bodyPr>
          <a:lstStyle/>
          <a:p>
            <a:pPr algn="l"/>
            <a:r>
              <a:rPr lang="en-US" altLang="ko-KR" sz="4000" b="1" spc="-150" dirty="0" smtClean="0">
                <a:solidFill>
                  <a:srgbClr val="1D314E"/>
                </a:solidFill>
                <a:latin typeface="Arial Black" pitchFamily="34" charset="0"/>
              </a:rPr>
              <a:t>KODAPS</a:t>
            </a:r>
            <a:endParaRPr lang="ko-KR" altLang="en-US" sz="4000" b="1" spc="-150" dirty="0">
              <a:solidFill>
                <a:srgbClr val="1D314E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3455" y="24273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1.4 SDMX in KODAPS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07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직선 연결선 19"/>
          <p:cNvCxnSpPr/>
          <p:nvPr/>
        </p:nvCxnSpPr>
        <p:spPr>
          <a:xfrm>
            <a:off x="364803" y="547859"/>
            <a:ext cx="8406000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제목 1"/>
          <p:cNvSpPr>
            <a:spLocks noGrp="1"/>
          </p:cNvSpPr>
          <p:nvPr>
            <p:ph type="title"/>
          </p:nvPr>
        </p:nvSpPr>
        <p:spPr>
          <a:xfrm>
            <a:off x="307699" y="0"/>
            <a:ext cx="5682031" cy="580926"/>
          </a:xfrm>
        </p:spPr>
        <p:txBody>
          <a:bodyPr>
            <a:noAutofit/>
          </a:bodyPr>
          <a:lstStyle/>
          <a:p>
            <a:pPr algn="l"/>
            <a:r>
              <a:rPr lang="en-US" altLang="ko-KR" sz="2800" b="1" spc="-15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SDMX Work flow in KODAPS</a:t>
            </a:r>
            <a:endParaRPr lang="ko-KR" altLang="en-US" sz="2800" b="1" spc="-150" dirty="0">
              <a:solidFill>
                <a:schemeClr val="accent4">
                  <a:lumMod val="50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370324" y="1289477"/>
            <a:ext cx="1959530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ko-KR" sz="1200" b="1" dirty="0" smtClean="0">
              <a:solidFill>
                <a:srgbClr val="3D3C3E"/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77411" y="19523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BA1376A-1BCE-4C3B-85BD-05D751D6B156}" type="slidenum">
              <a:rPr lang="en-US" altLang="ko-KR" sz="800" spc="-3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pPr algn="r"/>
              <a:t>14</a:t>
            </a:fld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t> / 14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7682257" y="1324536"/>
            <a:ext cx="1034562" cy="2746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ko-KR" sz="800" dirty="0" smtClean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Provide data file using REST URI</a:t>
            </a:r>
            <a:endParaRPr lang="ko-KR" altLang="en-US" sz="800" dirty="0">
              <a:solidFill>
                <a:schemeClr val="tx1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7686652" y="951473"/>
            <a:ext cx="1027235" cy="30321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ko-KR" sz="800" dirty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DSD </a:t>
            </a:r>
            <a:r>
              <a:rPr lang="en-US" altLang="ko-KR" sz="800" dirty="0" smtClean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data management process</a:t>
            </a:r>
            <a:endParaRPr lang="ko-KR" altLang="en-US" sz="800" dirty="0">
              <a:solidFill>
                <a:schemeClr val="tx1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15" name="Rectangle 165"/>
          <p:cNvSpPr>
            <a:spLocks noChangeArrowheads="1"/>
          </p:cNvSpPr>
          <p:nvPr/>
        </p:nvSpPr>
        <p:spPr bwMode="auto">
          <a:xfrm>
            <a:off x="2782971" y="2624351"/>
            <a:ext cx="2763715" cy="3529012"/>
          </a:xfrm>
          <a:prstGeom prst="rect">
            <a:avLst/>
          </a:prstGeom>
          <a:solidFill>
            <a:schemeClr val="bg1"/>
          </a:solidFill>
          <a:ln w="12700">
            <a:solidFill>
              <a:srgbClr val="9FCEE9"/>
            </a:solidFill>
            <a:miter lim="800000"/>
            <a:headEnd/>
            <a:tailEnd/>
          </a:ln>
        </p:spPr>
        <p:txBody>
          <a:bodyPr lIns="104306" tIns="52153" rIns="104306" bIns="52153" anchor="ctr"/>
          <a:lstStyle/>
          <a:p>
            <a:pPr marL="115888" indent="-115888" defTabSz="1042988">
              <a:buSzPct val="80000"/>
              <a:buFont typeface="Wingdings" pitchFamily="2" charset="2"/>
              <a:buNone/>
            </a:pPr>
            <a:endParaRPr kumimoji="0" lang="ko-KR" altLang="en-US" sz="1300" dirty="0">
              <a:solidFill>
                <a:srgbClr val="000000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857705" y="3845139"/>
            <a:ext cx="2630365" cy="804863"/>
          </a:xfrm>
          <a:prstGeom prst="rect">
            <a:avLst/>
          </a:prstGeom>
          <a:solidFill>
            <a:schemeClr val="bg1"/>
          </a:solidFill>
          <a:ln w="12700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17" name="AutoShape 270"/>
          <p:cNvSpPr>
            <a:spLocks noChangeArrowheads="1"/>
          </p:cNvSpPr>
          <p:nvPr/>
        </p:nvSpPr>
        <p:spPr bwMode="auto">
          <a:xfrm>
            <a:off x="6093275" y="4962738"/>
            <a:ext cx="1409700" cy="819150"/>
          </a:xfrm>
          <a:prstGeom prst="roundRect">
            <a:avLst>
              <a:gd name="adj" fmla="val 12741"/>
            </a:avLst>
          </a:prstGeom>
          <a:gradFill rotWithShape="1">
            <a:gsLst>
              <a:gs pos="0">
                <a:srgbClr val="DDDDDD"/>
              </a:gs>
              <a:gs pos="100000">
                <a:srgbClr val="DDDDDD">
                  <a:gamma/>
                  <a:shade val="86275"/>
                  <a:invGamma/>
                </a:srgbClr>
              </a:gs>
            </a:gsLst>
            <a:lin ang="5400000" scaled="1"/>
          </a:gradFill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kumimoji="0" lang="en-US" altLang="ko-KR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kumimoji="0" lang="en-US" altLang="ko-KR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18" name="AutoShape 270"/>
          <p:cNvSpPr>
            <a:spLocks noChangeArrowheads="1"/>
          </p:cNvSpPr>
          <p:nvPr/>
        </p:nvSpPr>
        <p:spPr bwMode="auto">
          <a:xfrm>
            <a:off x="6093275" y="2546564"/>
            <a:ext cx="1409700" cy="1890713"/>
          </a:xfrm>
          <a:prstGeom prst="roundRect">
            <a:avLst>
              <a:gd name="adj" fmla="val 12741"/>
            </a:avLst>
          </a:prstGeom>
          <a:gradFill rotWithShape="1">
            <a:gsLst>
              <a:gs pos="0">
                <a:srgbClr val="DDDDDD"/>
              </a:gs>
              <a:gs pos="100000">
                <a:srgbClr val="DDDDDD">
                  <a:gamma/>
                  <a:shade val="86275"/>
                  <a:invGamma/>
                </a:srgbClr>
              </a:gs>
            </a:gsLst>
            <a:lin ang="5400000" scaled="1"/>
          </a:gradFill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kumimoji="0" lang="en-US" altLang="ko-KR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kumimoji="0" lang="en-US" altLang="ko-KR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grpSp>
        <p:nvGrpSpPr>
          <p:cNvPr id="19" name="Group 1163"/>
          <p:cNvGrpSpPr>
            <a:grpSpLocks/>
          </p:cNvGrpSpPr>
          <p:nvPr/>
        </p:nvGrpSpPr>
        <p:grpSpPr bwMode="auto">
          <a:xfrm>
            <a:off x="6349716" y="2680082"/>
            <a:ext cx="890954" cy="634834"/>
            <a:chOff x="796" y="3582"/>
            <a:chExt cx="630" cy="422"/>
          </a:xfrm>
        </p:grpSpPr>
        <p:pic>
          <p:nvPicPr>
            <p:cNvPr id="21" name="Picture 1143" descr="A kdb5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" y="3584"/>
              <a:ext cx="630" cy="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1144"/>
            <p:cNvSpPr>
              <a:spLocks noChangeArrowheads="1"/>
            </p:cNvSpPr>
            <p:nvPr/>
          </p:nvSpPr>
          <p:spPr bwMode="auto">
            <a:xfrm>
              <a:off x="922" y="3582"/>
              <a:ext cx="366" cy="2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 algn="ctr" defTabSz="158432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000" b="1" dirty="0" smtClean="0">
                  <a:latin typeface="Arial" pitchFamily="34" charset="0"/>
                  <a:ea typeface="나눔고딕 ExtraBold" pitchFamily="50" charset="-127"/>
                  <a:cs typeface="Arial" pitchFamily="34" charset="0"/>
                </a:rPr>
                <a:t>Provider</a:t>
              </a:r>
            </a:p>
            <a:p>
              <a:pPr algn="ctr" defTabSz="158432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000" b="1" dirty="0" smtClean="0">
                  <a:latin typeface="Arial" pitchFamily="34" charset="0"/>
                  <a:ea typeface="나눔고딕 ExtraBold" pitchFamily="50" charset="-127"/>
                  <a:cs typeface="Arial" pitchFamily="34" charset="0"/>
                </a:rPr>
                <a:t>DB</a:t>
              </a:r>
              <a:endParaRPr kumimoji="0" lang="en-US" altLang="ko-KR" sz="1000" b="1" dirty="0">
                <a:latin typeface="Arial" pitchFamily="34" charset="0"/>
                <a:ea typeface="나눔고딕 ExtraBold" pitchFamily="50" charset="-127"/>
                <a:cs typeface="Arial" pitchFamily="34" charset="0"/>
              </a:endParaRPr>
            </a:p>
          </p:txBody>
        </p:sp>
      </p:grpSp>
      <p:grpSp>
        <p:nvGrpSpPr>
          <p:cNvPr id="23" name="그룹 23"/>
          <p:cNvGrpSpPr>
            <a:grpSpLocks/>
          </p:cNvGrpSpPr>
          <p:nvPr/>
        </p:nvGrpSpPr>
        <p:grpSpPr bwMode="auto">
          <a:xfrm>
            <a:off x="2777109" y="2598951"/>
            <a:ext cx="2775438" cy="341312"/>
            <a:chOff x="3279414" y="1340768"/>
            <a:chExt cx="2588730" cy="360040"/>
          </a:xfrm>
        </p:grpSpPr>
        <p:pic>
          <p:nvPicPr>
            <p:cNvPr id="24" name="Picture 168" descr="z227_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846"/>
            <a:stretch>
              <a:fillRect/>
            </a:stretch>
          </p:blipFill>
          <p:spPr bwMode="auto">
            <a:xfrm>
              <a:off x="3279414" y="1340768"/>
              <a:ext cx="506189" cy="360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169" descr="z227_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61"/>
            <a:stretch>
              <a:fillRect/>
            </a:stretch>
          </p:blipFill>
          <p:spPr bwMode="auto">
            <a:xfrm>
              <a:off x="5426673" y="1340768"/>
              <a:ext cx="441471" cy="360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170" descr="z227_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18" r="37100"/>
            <a:stretch>
              <a:fillRect/>
            </a:stretch>
          </p:blipFill>
          <p:spPr bwMode="auto">
            <a:xfrm>
              <a:off x="3741687" y="1340768"/>
              <a:ext cx="1886075" cy="360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Rectangle 171" descr="엠보싱 작은상자(Gray_Ver)"/>
          <p:cNvSpPr>
            <a:spLocks noChangeArrowheads="1"/>
          </p:cNvSpPr>
          <p:nvPr/>
        </p:nvSpPr>
        <p:spPr bwMode="auto">
          <a:xfrm>
            <a:off x="3986875" y="2681001"/>
            <a:ext cx="322204" cy="169277"/>
          </a:xfrm>
          <a:prstGeom prst="rect">
            <a:avLst/>
          </a:prstGeom>
          <a:noFill/>
          <a:ln w="9525">
            <a:noFill/>
            <a:miter lim="800000"/>
            <a:headEnd/>
            <a:tailEnd type="none" w="sm" len="sm"/>
          </a:ln>
        </p:spPr>
        <p:txBody>
          <a:bodyPr wrap="none" lIns="0" tIns="0" rIns="0" bIns="0" anchor="ctr">
            <a:spAutoFit/>
          </a:bodyPr>
          <a:lstStyle/>
          <a:p>
            <a:pPr algn="ctr" defTabSz="10429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100" dirty="0">
                <a:solidFill>
                  <a:srgbClr val="000000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WAS</a:t>
            </a:r>
            <a:endParaRPr kumimoji="0" lang="ko-KR" altLang="en-US" sz="1100" dirty="0">
              <a:solidFill>
                <a:srgbClr val="000000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28" name="Text Box 50"/>
          <p:cNvSpPr txBox="1">
            <a:spLocks noChangeArrowheads="1"/>
          </p:cNvSpPr>
          <p:nvPr/>
        </p:nvSpPr>
        <p:spPr bwMode="auto">
          <a:xfrm>
            <a:off x="581963" y="1841714"/>
            <a:ext cx="808892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1" dirty="0" smtClean="0">
                <a:latin typeface="Arial" pitchFamily="34" charset="0"/>
                <a:ea typeface="나눔고딕 ExtraBold" pitchFamily="50" charset="-127"/>
                <a:cs typeface="Arial" pitchFamily="34" charset="0"/>
              </a:rPr>
              <a:t>Data Requestor</a:t>
            </a:r>
            <a:endParaRPr kumimoji="0" lang="en-US" altLang="ko-KR" sz="900" b="1" dirty="0"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1" dirty="0" smtClean="0">
                <a:latin typeface="Arial" pitchFamily="34" charset="0"/>
                <a:ea typeface="나눔고딕 ExtraBold" pitchFamily="50" charset="-127"/>
                <a:cs typeface="Arial" pitchFamily="34" charset="0"/>
              </a:rPr>
              <a:t>(External System)</a:t>
            </a:r>
            <a:endParaRPr kumimoji="0" lang="ko-KR" altLang="en-US" sz="900" b="1" dirty="0"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grpSp>
        <p:nvGrpSpPr>
          <p:cNvPr id="29" name="그룹 24"/>
          <p:cNvGrpSpPr>
            <a:grpSpLocks/>
          </p:cNvGrpSpPr>
          <p:nvPr/>
        </p:nvGrpSpPr>
        <p:grpSpPr bwMode="auto">
          <a:xfrm>
            <a:off x="562913" y="1143214"/>
            <a:ext cx="827942" cy="727075"/>
            <a:chOff x="904801" y="1916832"/>
            <a:chExt cx="539750" cy="406400"/>
          </a:xfrm>
        </p:grpSpPr>
        <p:pic>
          <p:nvPicPr>
            <p:cNvPr id="30" name="Picture 59" descr="서버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62" t="15372" r="27562" b="15372"/>
            <a:stretch>
              <a:fillRect/>
            </a:stretch>
          </p:blipFill>
          <p:spPr bwMode="gray">
            <a:xfrm>
              <a:off x="1192139" y="1916832"/>
              <a:ext cx="252412" cy="40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2" name="그룹 234"/>
            <p:cNvGrpSpPr>
              <a:grpSpLocks/>
            </p:cNvGrpSpPr>
            <p:nvPr/>
          </p:nvGrpSpPr>
          <p:grpSpPr bwMode="auto">
            <a:xfrm>
              <a:off x="904801" y="2024782"/>
              <a:ext cx="206375" cy="209550"/>
              <a:chOff x="3580333" y="4041068"/>
              <a:chExt cx="436563" cy="414337"/>
            </a:xfrm>
          </p:grpSpPr>
          <p:pic>
            <p:nvPicPr>
              <p:cNvPr id="33" name="Picture 85" descr="단말기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580333" y="4160130"/>
                <a:ext cx="274638" cy="295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" name="Picture 86" descr="직원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786708" y="4041068"/>
                <a:ext cx="230188" cy="403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5" name="AutoShape 270"/>
          <p:cNvSpPr>
            <a:spLocks noChangeArrowheads="1"/>
          </p:cNvSpPr>
          <p:nvPr/>
        </p:nvSpPr>
        <p:spPr bwMode="auto">
          <a:xfrm>
            <a:off x="2851844" y="4811927"/>
            <a:ext cx="2636226" cy="1265237"/>
          </a:xfrm>
          <a:prstGeom prst="roundRect">
            <a:avLst>
              <a:gd name="adj" fmla="val 12741"/>
            </a:avLst>
          </a:prstGeom>
          <a:gradFill rotWithShape="1">
            <a:gsLst>
              <a:gs pos="0">
                <a:srgbClr val="DDDDDD"/>
              </a:gs>
              <a:gs pos="100000">
                <a:srgbClr val="DDDDDD">
                  <a:gamma/>
                  <a:shade val="86275"/>
                  <a:invGamma/>
                </a:srgbClr>
              </a:gs>
            </a:gsLst>
            <a:lin ang="5400000" scaled="1"/>
          </a:gradFill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kumimoji="0" lang="en-US" altLang="ko-KR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  <a:p>
            <a:pPr algn="ctr" fontAlgn="auto">
              <a:lnSpc>
                <a:spcPct val="11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kumimoji="0" lang="en-US" altLang="ko-KR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grpSp>
        <p:nvGrpSpPr>
          <p:cNvPr id="36" name="그룹 30"/>
          <p:cNvGrpSpPr>
            <a:grpSpLocks/>
          </p:cNvGrpSpPr>
          <p:nvPr/>
        </p:nvGrpSpPr>
        <p:grpSpPr bwMode="auto">
          <a:xfrm>
            <a:off x="2901667" y="4859549"/>
            <a:ext cx="2521926" cy="279462"/>
            <a:chOff x="3402380" y="3429000"/>
            <a:chExt cx="2321748" cy="294796"/>
          </a:xfrm>
        </p:grpSpPr>
        <p:sp>
          <p:nvSpPr>
            <p:cNvPr id="37" name="AutoShape 144"/>
            <p:cNvSpPr>
              <a:spLocks noChangeArrowheads="1"/>
            </p:cNvSpPr>
            <p:nvPr/>
          </p:nvSpPr>
          <p:spPr bwMode="auto">
            <a:xfrm>
              <a:off x="3419917" y="3429000"/>
              <a:ext cx="2304211" cy="28803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noFill/>
              <a:prstDash val="dash"/>
              <a:round/>
              <a:headEnd/>
              <a:tailEnd/>
            </a:ln>
            <a:effectLst>
              <a:prstShdw prst="shdw18" dist="17961" dir="135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 fontAlgn="auto">
                <a:lnSpc>
                  <a:spcPct val="110000"/>
                </a:lnSpc>
                <a:spcBef>
                  <a:spcPct val="50000"/>
                </a:spcBef>
                <a:spcAft>
                  <a:spcPct val="10000"/>
                </a:spcAft>
                <a:buFontTx/>
                <a:buChar char="•"/>
                <a:defRPr/>
              </a:pPr>
              <a:endParaRPr kumimoji="0" lang="ko-KR" altLang="en-US" dirty="0">
                <a:solidFill>
                  <a:srgbClr val="000000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endParaRPr>
            </a:p>
          </p:txBody>
        </p:sp>
        <p:sp>
          <p:nvSpPr>
            <p:cNvPr id="38" name="Text Box 33"/>
            <p:cNvSpPr txBox="1">
              <a:spLocks noChangeArrowheads="1"/>
            </p:cNvSpPr>
            <p:nvPr/>
          </p:nvSpPr>
          <p:spPr bwMode="auto">
            <a:xfrm>
              <a:off x="3402380" y="3447832"/>
              <a:ext cx="2321748" cy="275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kumimoji="0" lang="en-US" altLang="ko-KR" sz="1000" dirty="0">
                  <a:solidFill>
                    <a:srgbClr val="000000"/>
                  </a:solidFill>
                  <a:latin typeface="Arial" pitchFamily="34" charset="0"/>
                  <a:ea typeface="나눔고딕 ExtraBold" pitchFamily="50" charset="-127"/>
                  <a:cs typeface="Arial" pitchFamily="34" charset="0"/>
                </a:rPr>
                <a:t>WEB-SERVICE RESTful API</a:t>
              </a:r>
              <a:endParaRPr kumimoji="0" lang="ko-KR" altLang="en-US" sz="1000" dirty="0">
                <a:solidFill>
                  <a:srgbClr val="000000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endParaRPr>
            </a:p>
          </p:txBody>
        </p:sp>
      </p:grpSp>
      <p:sp>
        <p:nvSpPr>
          <p:cNvPr id="39" name="AutoShape 23"/>
          <p:cNvSpPr>
            <a:spLocks noChangeArrowheads="1"/>
          </p:cNvSpPr>
          <p:nvPr/>
        </p:nvSpPr>
        <p:spPr bwMode="auto">
          <a:xfrm>
            <a:off x="3691509" y="5885077"/>
            <a:ext cx="962758" cy="1365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rgbClr val="88A3CA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solidFill>
                  <a:srgbClr val="4D4D4D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JDK </a:t>
            </a:r>
            <a:r>
              <a:rPr kumimoji="0" lang="en-US" altLang="ko-KR" sz="900" dirty="0">
                <a:solidFill>
                  <a:srgbClr val="4D4D4D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1.5</a:t>
            </a:r>
            <a:r>
              <a:rPr kumimoji="0" lang="en-US" altLang="ko-KR" sz="1000" dirty="0">
                <a:solidFill>
                  <a:srgbClr val="4D4D4D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 </a:t>
            </a:r>
            <a:r>
              <a:rPr kumimoji="0" lang="en-US" altLang="ko-KR" sz="1000" dirty="0" smtClean="0">
                <a:solidFill>
                  <a:srgbClr val="4D4D4D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or above</a:t>
            </a:r>
            <a:endParaRPr kumimoji="0" lang="ko-KR" altLang="en-US" sz="1000" dirty="0">
              <a:solidFill>
                <a:srgbClr val="4D4D4D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40" name="AutoShape 23"/>
          <p:cNvSpPr>
            <a:spLocks noChangeArrowheads="1"/>
          </p:cNvSpPr>
          <p:nvPr/>
        </p:nvSpPr>
        <p:spPr bwMode="auto">
          <a:xfrm>
            <a:off x="3690044" y="5724739"/>
            <a:ext cx="962757" cy="1381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rgbClr val="88A3CA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solidFill>
                  <a:srgbClr val="4D4D4D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JAX-RS</a:t>
            </a:r>
            <a:endParaRPr kumimoji="0" lang="ko-KR" altLang="en-US" sz="1000" dirty="0">
              <a:solidFill>
                <a:srgbClr val="4D4D4D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grpSp>
        <p:nvGrpSpPr>
          <p:cNvPr id="41" name="Group 1163"/>
          <p:cNvGrpSpPr>
            <a:grpSpLocks/>
          </p:cNvGrpSpPr>
          <p:nvPr/>
        </p:nvGrpSpPr>
        <p:grpSpPr bwMode="auto">
          <a:xfrm>
            <a:off x="6349716" y="5058223"/>
            <a:ext cx="890954" cy="637936"/>
            <a:chOff x="796" y="3581"/>
            <a:chExt cx="630" cy="423"/>
          </a:xfrm>
        </p:grpSpPr>
        <p:pic>
          <p:nvPicPr>
            <p:cNvPr id="42" name="Picture 1143" descr="A kdb5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" y="3584"/>
              <a:ext cx="630" cy="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Rectangle 1144"/>
            <p:cNvSpPr>
              <a:spLocks noChangeArrowheads="1"/>
            </p:cNvSpPr>
            <p:nvPr/>
          </p:nvSpPr>
          <p:spPr bwMode="auto">
            <a:xfrm>
              <a:off x="964" y="3581"/>
              <a:ext cx="281" cy="24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 algn="ctr" defTabSz="158432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000" b="1" dirty="0">
                  <a:latin typeface="Arial" pitchFamily="34" charset="0"/>
                  <a:ea typeface="나눔고딕 ExtraBold" pitchFamily="50" charset="-127"/>
                  <a:cs typeface="Arial" pitchFamily="34" charset="0"/>
                </a:rPr>
                <a:t>KOSIS</a:t>
              </a:r>
            </a:p>
            <a:p>
              <a:pPr algn="ctr" defTabSz="158432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000" b="1" dirty="0">
                  <a:latin typeface="Arial" pitchFamily="34" charset="0"/>
                  <a:ea typeface="나눔고딕 ExtraBold" pitchFamily="50" charset="-127"/>
                  <a:cs typeface="Arial" pitchFamily="34" charset="0"/>
                </a:rPr>
                <a:t>DB</a:t>
              </a:r>
            </a:p>
          </p:txBody>
        </p:sp>
      </p:grpSp>
      <p:pic>
        <p:nvPicPr>
          <p:cNvPr id="44" name="그림 51" descr="자료관리_메인.GIF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029" y="1254339"/>
            <a:ext cx="1157654" cy="9048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직사각형 44"/>
          <p:cNvSpPr/>
          <p:nvPr/>
        </p:nvSpPr>
        <p:spPr>
          <a:xfrm>
            <a:off x="4622029" y="930488"/>
            <a:ext cx="1156188" cy="288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800" dirty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DSD, Compact Schema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800" dirty="0" smtClean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file management</a:t>
            </a:r>
            <a:endParaRPr kumimoji="0" lang="ko-KR" altLang="en-US" sz="800" dirty="0">
              <a:solidFill>
                <a:schemeClr val="tx1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2916320" y="5264363"/>
            <a:ext cx="2507273" cy="274638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               Interpret requested URI</a:t>
            </a:r>
            <a:endParaRPr kumimoji="0" lang="ko-KR" altLang="en-US" sz="1200" dirty="0">
              <a:solidFill>
                <a:schemeClr val="tx1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2903132" y="4051514"/>
            <a:ext cx="1289538" cy="544513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OECD</a:t>
            </a:r>
            <a:endParaRPr kumimoji="0" lang="ko-KR" altLang="en-US" sz="1000" dirty="0">
              <a:solidFill>
                <a:schemeClr val="tx1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48" name="AutoShape 23"/>
          <p:cNvSpPr>
            <a:spLocks noChangeArrowheads="1"/>
          </p:cNvSpPr>
          <p:nvPr/>
        </p:nvSpPr>
        <p:spPr bwMode="auto">
          <a:xfrm>
            <a:off x="2950025" y="4403938"/>
            <a:ext cx="1217735" cy="1539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rgbClr val="88A3CA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800" dirty="0">
                <a:solidFill>
                  <a:srgbClr val="4D4D4D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INFRA_ANNUAL_LABOUR</a:t>
            </a:r>
            <a:endParaRPr kumimoji="0" lang="ko-KR" altLang="en-US" sz="800" dirty="0">
              <a:solidFill>
                <a:srgbClr val="4D4D4D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49" name="AutoShape 23"/>
          <p:cNvSpPr>
            <a:spLocks noChangeArrowheads="1"/>
          </p:cNvSpPr>
          <p:nvPr/>
        </p:nvSpPr>
        <p:spPr bwMode="auto">
          <a:xfrm>
            <a:off x="2950025" y="4215026"/>
            <a:ext cx="1217735" cy="1571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rgbClr val="88A3CA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800" dirty="0">
                <a:solidFill>
                  <a:srgbClr val="4D4D4D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STES</a:t>
            </a:r>
            <a:endParaRPr kumimoji="0" lang="ko-KR" altLang="en-US" sz="800" dirty="0">
              <a:solidFill>
                <a:srgbClr val="4D4D4D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4274732" y="4051514"/>
            <a:ext cx="536331" cy="544513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dirty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UN</a:t>
            </a:r>
            <a:endParaRPr kumimoji="0" lang="ko-KR" altLang="en-US" sz="1000" dirty="0">
              <a:solidFill>
                <a:schemeClr val="tx1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grpSp>
        <p:nvGrpSpPr>
          <p:cNvPr id="51" name="Group 73"/>
          <p:cNvGrpSpPr>
            <a:grpSpLocks/>
          </p:cNvGrpSpPr>
          <p:nvPr/>
        </p:nvGrpSpPr>
        <p:grpSpPr bwMode="auto">
          <a:xfrm>
            <a:off x="2760990" y="1247988"/>
            <a:ext cx="518746" cy="477838"/>
            <a:chOff x="795" y="2167"/>
            <a:chExt cx="422" cy="338"/>
          </a:xfrm>
        </p:grpSpPr>
        <p:pic>
          <p:nvPicPr>
            <p:cNvPr id="52" name="Picture 74" descr="frre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" y="2167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75" descr="nb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2" y="2250"/>
              <a:ext cx="255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4" name="Text Box 50"/>
          <p:cNvSpPr txBox="1">
            <a:spLocks noChangeArrowheads="1"/>
          </p:cNvSpPr>
          <p:nvPr/>
        </p:nvSpPr>
        <p:spPr bwMode="auto">
          <a:xfrm>
            <a:off x="2656947" y="1809963"/>
            <a:ext cx="96275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1" dirty="0" smtClean="0">
                <a:latin typeface="Arial" pitchFamily="34" charset="0"/>
                <a:ea typeface="나눔고딕 ExtraBold" pitchFamily="50" charset="-127"/>
                <a:cs typeface="Arial" pitchFamily="34" charset="0"/>
              </a:rPr>
              <a:t>Data Administrator</a:t>
            </a:r>
            <a:endParaRPr kumimoji="0" lang="ko-KR" altLang="en-US" sz="900" b="1" dirty="0"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cxnSp>
        <p:nvCxnSpPr>
          <p:cNvPr id="55" name="직선 화살표 연결선 54"/>
          <p:cNvCxnSpPr/>
          <p:nvPr/>
        </p:nvCxnSpPr>
        <p:spPr>
          <a:xfrm>
            <a:off x="1569632" y="1521038"/>
            <a:ext cx="102576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직사각형 55"/>
          <p:cNvSpPr/>
          <p:nvPr/>
        </p:nvSpPr>
        <p:spPr>
          <a:xfrm>
            <a:off x="1390855" y="1592476"/>
            <a:ext cx="1288074" cy="53419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ko-KR" sz="1100" dirty="0" smtClean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Transmit DSD file, Compact schema via Email</a:t>
            </a:r>
            <a:endParaRPr lang="ko-KR" altLang="en-US" sz="700" dirty="0">
              <a:solidFill>
                <a:schemeClr val="tx1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cxnSp>
        <p:nvCxnSpPr>
          <p:cNvPr id="57" name="직선 화살표 연결선 56"/>
          <p:cNvCxnSpPr/>
          <p:nvPr/>
        </p:nvCxnSpPr>
        <p:spPr>
          <a:xfrm>
            <a:off x="3449721" y="1521038"/>
            <a:ext cx="102576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직사각형 57"/>
          <p:cNvSpPr/>
          <p:nvPr/>
        </p:nvSpPr>
        <p:spPr>
          <a:xfrm>
            <a:off x="3361798" y="1557551"/>
            <a:ext cx="1220665" cy="34131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ko-KR" sz="800" dirty="0" smtClean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Register DSD data </a:t>
            </a:r>
          </a:p>
          <a:p>
            <a:pPr algn="ctr">
              <a:defRPr/>
            </a:pPr>
            <a:r>
              <a:rPr lang="en-US" altLang="ko-KR" sz="800" dirty="0" smtClean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by agency and data</a:t>
            </a:r>
            <a:endParaRPr lang="ko-KR" altLang="en-US" sz="800" dirty="0">
              <a:solidFill>
                <a:schemeClr val="tx1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59" name="AutoShape 23"/>
          <p:cNvSpPr>
            <a:spLocks noChangeArrowheads="1"/>
          </p:cNvSpPr>
          <p:nvPr/>
        </p:nvSpPr>
        <p:spPr bwMode="auto">
          <a:xfrm>
            <a:off x="6129908" y="3411751"/>
            <a:ext cx="1337897" cy="2921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rgbClr val="88A3CA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800" dirty="0" smtClean="0">
                <a:solidFill>
                  <a:srgbClr val="4D4D4D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Manage DSD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800" dirty="0" smtClean="0">
                <a:solidFill>
                  <a:srgbClr val="4D4D4D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by agency and data</a:t>
            </a:r>
            <a:endParaRPr kumimoji="0" lang="ko-KR" altLang="en-US" sz="800" dirty="0">
              <a:solidFill>
                <a:srgbClr val="4D4D4D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cxnSp>
        <p:nvCxnSpPr>
          <p:cNvPr id="60" name="꺾인 연결선 17"/>
          <p:cNvCxnSpPr>
            <a:endCxn id="18" idx="0"/>
          </p:cNvCxnSpPr>
          <p:nvPr/>
        </p:nvCxnSpPr>
        <p:spPr>
          <a:xfrm>
            <a:off x="5779682" y="1706777"/>
            <a:ext cx="1018442" cy="839787"/>
          </a:xfrm>
          <a:prstGeom prst="bentConnector2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AutoShape 23"/>
          <p:cNvSpPr>
            <a:spLocks noChangeArrowheads="1"/>
          </p:cNvSpPr>
          <p:nvPr/>
        </p:nvSpPr>
        <p:spPr bwMode="auto">
          <a:xfrm>
            <a:off x="6137236" y="3729252"/>
            <a:ext cx="1339362" cy="2571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rgbClr val="88A3CA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800" dirty="0" smtClean="0">
                <a:solidFill>
                  <a:srgbClr val="4D4D4D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Manage Compact Schema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800" dirty="0" smtClean="0">
                <a:solidFill>
                  <a:srgbClr val="4D4D4D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by agency and data</a:t>
            </a:r>
            <a:endParaRPr kumimoji="0" lang="ko-KR" altLang="en-US" sz="800" dirty="0">
              <a:solidFill>
                <a:srgbClr val="4D4D4D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cxnSp>
        <p:nvCxnSpPr>
          <p:cNvPr id="62" name="직선 화살표 연결선 61"/>
          <p:cNvCxnSpPr/>
          <p:nvPr/>
        </p:nvCxnSpPr>
        <p:spPr>
          <a:xfrm flipV="1">
            <a:off x="6349716" y="4491252"/>
            <a:ext cx="0" cy="3698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AutoShape 23"/>
          <p:cNvSpPr>
            <a:spLocks noChangeArrowheads="1"/>
          </p:cNvSpPr>
          <p:nvPr/>
        </p:nvSpPr>
        <p:spPr bwMode="auto">
          <a:xfrm>
            <a:off x="6129908" y="4026113"/>
            <a:ext cx="1337897" cy="2730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rgbClr val="88A3CA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800" dirty="0" smtClean="0">
                <a:solidFill>
                  <a:srgbClr val="4D4D4D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Manage KOSIS DB mapping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800" dirty="0">
                <a:solidFill>
                  <a:srgbClr val="4D4D4D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b</a:t>
            </a:r>
            <a:r>
              <a:rPr kumimoji="0" lang="en-US" altLang="ko-KR" sz="800" dirty="0" smtClean="0">
                <a:solidFill>
                  <a:srgbClr val="4D4D4D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y data</a:t>
            </a:r>
            <a:endParaRPr kumimoji="0" lang="ko-KR" altLang="en-US" sz="800" dirty="0">
              <a:solidFill>
                <a:srgbClr val="4D4D4D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6412729" y="4529351"/>
            <a:ext cx="1285142" cy="34131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ko-KR" sz="800" dirty="0" smtClean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Mapping of KOSIS linked data</a:t>
            </a:r>
            <a:endParaRPr lang="ko-KR" altLang="en-US" sz="800" dirty="0">
              <a:solidFill>
                <a:schemeClr val="tx1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cxnSp>
        <p:nvCxnSpPr>
          <p:cNvPr id="65" name="꺾인 연결선 17"/>
          <p:cNvCxnSpPr>
            <a:endCxn id="46" idx="1"/>
          </p:cNvCxnSpPr>
          <p:nvPr/>
        </p:nvCxnSpPr>
        <p:spPr>
          <a:xfrm rot="16200000" flipH="1">
            <a:off x="436157" y="2920725"/>
            <a:ext cx="2990850" cy="1969477"/>
          </a:xfrm>
          <a:prstGeom prst="bentConnector2">
            <a:avLst/>
          </a:prstGeom>
          <a:ln w="952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직사각형 65"/>
          <p:cNvSpPr/>
          <p:nvPr/>
        </p:nvSpPr>
        <p:spPr>
          <a:xfrm>
            <a:off x="1011321" y="4715088"/>
            <a:ext cx="1667608" cy="49688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Request URI</a:t>
            </a:r>
            <a:endParaRPr kumimoji="0" lang="en-US" altLang="ko-KR" sz="1200" dirty="0">
              <a:solidFill>
                <a:schemeClr val="tx1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cxnSp>
        <p:nvCxnSpPr>
          <p:cNvPr id="67" name="직선 화살표 연결선 66"/>
          <p:cNvCxnSpPr/>
          <p:nvPr/>
        </p:nvCxnSpPr>
        <p:spPr>
          <a:xfrm flipV="1">
            <a:off x="3435067" y="4665876"/>
            <a:ext cx="0" cy="614362"/>
          </a:xfrm>
          <a:prstGeom prst="straightConnector1">
            <a:avLst/>
          </a:prstGeom>
          <a:ln w="952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화살표 연결선 67"/>
          <p:cNvCxnSpPr/>
          <p:nvPr/>
        </p:nvCxnSpPr>
        <p:spPr>
          <a:xfrm flipV="1">
            <a:off x="4846232" y="4665876"/>
            <a:ext cx="0" cy="614362"/>
          </a:xfrm>
          <a:prstGeom prst="straightConnector1">
            <a:avLst/>
          </a:prstGeom>
          <a:ln w="952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직사각형 68"/>
          <p:cNvSpPr/>
          <p:nvPr/>
        </p:nvSpPr>
        <p:spPr>
          <a:xfrm>
            <a:off x="4894591" y="4051514"/>
            <a:ext cx="529003" cy="544513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000" i="1" dirty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etc...</a:t>
            </a:r>
            <a:endParaRPr kumimoji="0" lang="ko-KR" altLang="en-US" sz="1000" i="1" dirty="0">
              <a:solidFill>
                <a:schemeClr val="tx1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70" name="Text Box 50"/>
          <p:cNvSpPr txBox="1">
            <a:spLocks noChangeArrowheads="1"/>
          </p:cNvSpPr>
          <p:nvPr/>
        </p:nvSpPr>
        <p:spPr bwMode="auto">
          <a:xfrm>
            <a:off x="2784436" y="3854663"/>
            <a:ext cx="2759319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1" dirty="0" smtClean="0">
                <a:latin typeface="Arial" pitchFamily="34" charset="0"/>
                <a:ea typeface="나눔고딕 ExtraBold" pitchFamily="50" charset="-127"/>
                <a:cs typeface="Arial" pitchFamily="34" charset="0"/>
              </a:rPr>
              <a:t>Extract data for agency  (</a:t>
            </a:r>
            <a:r>
              <a:rPr kumimoji="0" lang="en-US" altLang="ko-KR" sz="900" b="1" dirty="0">
                <a:latin typeface="Arial" pitchFamily="34" charset="0"/>
                <a:ea typeface="나눔고딕 ExtraBold" pitchFamily="50" charset="-127"/>
                <a:cs typeface="Arial" pitchFamily="34" charset="0"/>
              </a:rPr>
              <a:t>Agency,</a:t>
            </a:r>
            <a:r>
              <a:rPr kumimoji="0" lang="ko-KR" altLang="en-US" sz="900" b="1" dirty="0">
                <a:latin typeface="Arial" pitchFamily="34" charset="0"/>
                <a:ea typeface="나눔고딕 ExtraBold" pitchFamily="50" charset="-127"/>
                <a:cs typeface="Arial" pitchFamily="34" charset="0"/>
              </a:rPr>
              <a:t> </a:t>
            </a:r>
            <a:r>
              <a:rPr kumimoji="0" lang="en-US" altLang="ko-KR" sz="900" b="1" dirty="0">
                <a:latin typeface="Arial" pitchFamily="34" charset="0"/>
                <a:ea typeface="나눔고딕 ExtraBold" pitchFamily="50" charset="-127"/>
                <a:cs typeface="Arial" pitchFamily="34" charset="0"/>
              </a:rPr>
              <a:t>KefFamily)</a:t>
            </a:r>
          </a:p>
        </p:txBody>
      </p:sp>
      <p:cxnSp>
        <p:nvCxnSpPr>
          <p:cNvPr id="71" name="직선 화살표 연결선 70"/>
          <p:cNvCxnSpPr>
            <a:endCxn id="16" idx="3"/>
          </p:cNvCxnSpPr>
          <p:nvPr/>
        </p:nvCxnSpPr>
        <p:spPr>
          <a:xfrm flipH="1">
            <a:off x="5488070" y="4240427"/>
            <a:ext cx="592015" cy="7937"/>
          </a:xfrm>
          <a:prstGeom prst="straightConnector1">
            <a:avLst/>
          </a:prstGeom>
          <a:ln w="952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직사각형 71"/>
          <p:cNvSpPr/>
          <p:nvPr/>
        </p:nvSpPr>
        <p:spPr>
          <a:xfrm>
            <a:off x="2857705" y="3406989"/>
            <a:ext cx="2630365" cy="284163"/>
          </a:xfrm>
          <a:prstGeom prst="rect">
            <a:avLst/>
          </a:prstGeom>
          <a:solidFill>
            <a:schemeClr val="bg1"/>
          </a:solidFill>
          <a:ln w="12700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73" name="Text Box 50"/>
          <p:cNvSpPr txBox="1">
            <a:spLocks noChangeArrowheads="1"/>
          </p:cNvSpPr>
          <p:nvPr/>
        </p:nvSpPr>
        <p:spPr bwMode="auto">
          <a:xfrm>
            <a:off x="2778575" y="3369468"/>
            <a:ext cx="275785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1" dirty="0" smtClean="0">
                <a:latin typeface="Arial" pitchFamily="34" charset="0"/>
                <a:ea typeface="나눔고딕 ExtraBold" pitchFamily="50" charset="-127"/>
                <a:cs typeface="Arial" pitchFamily="34" charset="0"/>
              </a:rPr>
              <a:t>Extract data by periodicity and point of time data (DataSet</a:t>
            </a:r>
            <a:r>
              <a:rPr kumimoji="0" lang="en-US" altLang="ko-KR" sz="900" b="1" dirty="0">
                <a:latin typeface="Arial" pitchFamily="34" charset="0"/>
                <a:ea typeface="나눔고딕 ExtraBold" pitchFamily="50" charset="-127"/>
                <a:cs typeface="Arial" pitchFamily="34" charset="0"/>
              </a:rPr>
              <a:t>)</a:t>
            </a:r>
          </a:p>
        </p:txBody>
      </p:sp>
      <p:sp>
        <p:nvSpPr>
          <p:cNvPr id="74" name="직사각형 73"/>
          <p:cNvSpPr/>
          <p:nvPr/>
        </p:nvSpPr>
        <p:spPr>
          <a:xfrm>
            <a:off x="2857705" y="3016464"/>
            <a:ext cx="2630365" cy="282575"/>
          </a:xfrm>
          <a:prstGeom prst="rect">
            <a:avLst/>
          </a:prstGeom>
          <a:solidFill>
            <a:schemeClr val="bg1"/>
          </a:solidFill>
          <a:ln w="12700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75" name="Text Box 50"/>
          <p:cNvSpPr txBox="1">
            <a:spLocks noChangeArrowheads="1"/>
          </p:cNvSpPr>
          <p:nvPr/>
        </p:nvSpPr>
        <p:spPr bwMode="auto">
          <a:xfrm>
            <a:off x="2774178" y="3048213"/>
            <a:ext cx="2757854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1" dirty="0" smtClean="0">
                <a:latin typeface="Arial" pitchFamily="34" charset="0"/>
                <a:ea typeface="나눔고딕 ExtraBold" pitchFamily="50" charset="-127"/>
                <a:cs typeface="Arial" pitchFamily="34" charset="0"/>
              </a:rPr>
              <a:t>Create data file (Generic/Compact </a:t>
            </a:r>
            <a:r>
              <a:rPr kumimoji="0" lang="en-US" altLang="ko-KR" sz="900" b="1" dirty="0">
                <a:latin typeface="Arial" pitchFamily="34" charset="0"/>
                <a:ea typeface="나눔고딕 ExtraBold" pitchFamily="50" charset="-127"/>
                <a:cs typeface="Arial" pitchFamily="34" charset="0"/>
              </a:rPr>
              <a:t>Data XML)</a:t>
            </a:r>
          </a:p>
        </p:txBody>
      </p:sp>
      <p:cxnSp>
        <p:nvCxnSpPr>
          <p:cNvPr id="76" name="직선 화살표 연결선 75"/>
          <p:cNvCxnSpPr>
            <a:stCxn id="16" idx="0"/>
            <a:endCxn id="72" idx="2"/>
          </p:cNvCxnSpPr>
          <p:nvPr/>
        </p:nvCxnSpPr>
        <p:spPr>
          <a:xfrm flipV="1">
            <a:off x="4172155" y="3691152"/>
            <a:ext cx="0" cy="153987"/>
          </a:xfrm>
          <a:prstGeom prst="straightConnector1">
            <a:avLst/>
          </a:prstGeom>
          <a:ln w="952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직선 화살표 연결선 76"/>
          <p:cNvCxnSpPr/>
          <p:nvPr/>
        </p:nvCxnSpPr>
        <p:spPr>
          <a:xfrm flipV="1">
            <a:off x="4170690" y="3257764"/>
            <a:ext cx="0" cy="155575"/>
          </a:xfrm>
          <a:prstGeom prst="straightConnector1">
            <a:avLst/>
          </a:prstGeom>
          <a:ln w="952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꺾인 연결선 17"/>
          <p:cNvCxnSpPr>
            <a:stCxn id="74" idx="1"/>
          </p:cNvCxnSpPr>
          <p:nvPr/>
        </p:nvCxnSpPr>
        <p:spPr>
          <a:xfrm rot="10800000">
            <a:off x="995202" y="2205252"/>
            <a:ext cx="1862504" cy="954087"/>
          </a:xfrm>
          <a:prstGeom prst="bentConnector3">
            <a:avLst>
              <a:gd name="adj1" fmla="val 99815"/>
            </a:avLst>
          </a:prstGeom>
          <a:ln w="952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직사각형 78"/>
          <p:cNvSpPr/>
          <p:nvPr/>
        </p:nvSpPr>
        <p:spPr>
          <a:xfrm>
            <a:off x="1332239" y="2814851"/>
            <a:ext cx="1197220" cy="3429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ko-KR" sz="1200" dirty="0" smtClean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Transmit XML file</a:t>
            </a:r>
            <a:endParaRPr lang="en-US" altLang="ko-KR" sz="1200" dirty="0">
              <a:solidFill>
                <a:schemeClr val="tx1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  <a:p>
            <a:pPr algn="ctr">
              <a:defRPr/>
            </a:pPr>
            <a:r>
              <a:rPr lang="en-US" altLang="ko-KR" sz="1200" dirty="0">
                <a:solidFill>
                  <a:schemeClr val="tx1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(SDMX format)</a:t>
            </a:r>
            <a:endParaRPr lang="ko-KR" altLang="en-US" sz="1200" dirty="0">
              <a:solidFill>
                <a:schemeClr val="tx1"/>
              </a:solidFill>
              <a:latin typeface="Arial" pitchFamily="34" charset="0"/>
              <a:ea typeface="나눔고딕 ExtraBold" pitchFamily="50" charset="-127"/>
              <a:cs typeface="Arial" pitchFamily="34" charset="0"/>
            </a:endParaRPr>
          </a:p>
        </p:txBody>
      </p:sp>
      <p:cxnSp>
        <p:nvCxnSpPr>
          <p:cNvPr id="80" name="직선 화살표 연결선 79"/>
          <p:cNvCxnSpPr>
            <a:stCxn id="17" idx="1"/>
            <a:endCxn id="72" idx="3"/>
          </p:cNvCxnSpPr>
          <p:nvPr/>
        </p:nvCxnSpPr>
        <p:spPr>
          <a:xfrm flipH="1" flipV="1">
            <a:off x="5488070" y="3548277"/>
            <a:ext cx="605204" cy="1824037"/>
          </a:xfrm>
          <a:prstGeom prst="straightConnector1">
            <a:avLst/>
          </a:prstGeom>
          <a:ln w="952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직선 화살표 연결선 80"/>
          <p:cNvCxnSpPr/>
          <p:nvPr/>
        </p:nvCxnSpPr>
        <p:spPr>
          <a:xfrm>
            <a:off x="7175233" y="1189597"/>
            <a:ext cx="38539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직선 화살표 연결선 81"/>
          <p:cNvCxnSpPr/>
          <p:nvPr/>
        </p:nvCxnSpPr>
        <p:spPr>
          <a:xfrm>
            <a:off x="7172302" y="1462647"/>
            <a:ext cx="385396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Oval 271"/>
          <p:cNvSpPr>
            <a:spLocks noChangeArrowheads="1"/>
          </p:cNvSpPr>
          <p:nvPr/>
        </p:nvSpPr>
        <p:spPr bwMode="auto">
          <a:xfrm>
            <a:off x="5747444" y="3921338"/>
            <a:ext cx="265234" cy="2667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bg2"/>
            </a:solidFill>
            <a:prstDash val="sysDash"/>
            <a:round/>
            <a:headEnd/>
            <a:tailEnd/>
          </a:ln>
        </p:spPr>
        <p:txBody>
          <a:bodyPr wrap="none" lIns="0" tIns="0" rIns="0" bIns="0" anchor="ctr" anchorCtr="1"/>
          <a:lstStyle/>
          <a:p>
            <a:pPr algn="ctr"/>
            <a:r>
              <a:rPr lang="en-US" altLang="ko-KR" sz="1600" i="1" dirty="0">
                <a:solidFill>
                  <a:srgbClr val="FFFFFF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3</a:t>
            </a:r>
          </a:p>
        </p:txBody>
      </p:sp>
      <p:sp>
        <p:nvSpPr>
          <p:cNvPr id="84" name="Oval 271"/>
          <p:cNvSpPr>
            <a:spLocks noChangeArrowheads="1"/>
          </p:cNvSpPr>
          <p:nvPr/>
        </p:nvSpPr>
        <p:spPr bwMode="auto">
          <a:xfrm>
            <a:off x="1027439" y="2840251"/>
            <a:ext cx="265235" cy="2667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bg2"/>
            </a:solidFill>
            <a:prstDash val="sysDash"/>
            <a:round/>
            <a:headEnd/>
            <a:tailEnd/>
          </a:ln>
        </p:spPr>
        <p:txBody>
          <a:bodyPr wrap="none" lIns="0" tIns="0" rIns="0" bIns="0" anchor="ctr" anchorCtr="1"/>
          <a:lstStyle/>
          <a:p>
            <a:pPr algn="ctr"/>
            <a:r>
              <a:rPr lang="en-US" altLang="ko-KR" sz="1600" i="1" dirty="0">
                <a:solidFill>
                  <a:srgbClr val="FFFFFF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5</a:t>
            </a:r>
          </a:p>
        </p:txBody>
      </p:sp>
      <p:sp>
        <p:nvSpPr>
          <p:cNvPr id="85" name="Oval 271"/>
          <p:cNvSpPr>
            <a:spLocks noChangeArrowheads="1"/>
          </p:cNvSpPr>
          <p:nvPr/>
        </p:nvSpPr>
        <p:spPr bwMode="auto">
          <a:xfrm>
            <a:off x="3354470" y="5237377"/>
            <a:ext cx="265235" cy="268287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bg2"/>
            </a:solidFill>
            <a:prstDash val="sysDash"/>
            <a:round/>
            <a:headEnd/>
            <a:tailEnd/>
          </a:ln>
        </p:spPr>
        <p:txBody>
          <a:bodyPr wrap="none" lIns="0" tIns="0" rIns="0" bIns="0" anchor="ctr" anchorCtr="1"/>
          <a:lstStyle/>
          <a:p>
            <a:pPr algn="ctr"/>
            <a:r>
              <a:rPr lang="en-US" altLang="ko-KR" sz="1600" i="1" dirty="0">
                <a:solidFill>
                  <a:srgbClr val="FFFFFF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2</a:t>
            </a:r>
          </a:p>
        </p:txBody>
      </p:sp>
      <p:sp>
        <p:nvSpPr>
          <p:cNvPr id="86" name="Oval 271"/>
          <p:cNvSpPr>
            <a:spLocks noChangeArrowheads="1"/>
          </p:cNvSpPr>
          <p:nvPr/>
        </p:nvSpPr>
        <p:spPr bwMode="auto">
          <a:xfrm>
            <a:off x="1226732" y="4640476"/>
            <a:ext cx="266700" cy="2667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bg2"/>
            </a:solidFill>
            <a:prstDash val="sysDash"/>
            <a:round/>
            <a:headEnd/>
            <a:tailEnd/>
          </a:ln>
        </p:spPr>
        <p:txBody>
          <a:bodyPr wrap="none" lIns="0" tIns="0" rIns="0" bIns="0" anchor="ctr" anchorCtr="1"/>
          <a:lstStyle/>
          <a:p>
            <a:pPr algn="ctr"/>
            <a:r>
              <a:rPr lang="en-US" altLang="ko-KR" sz="1600" i="1" dirty="0">
                <a:solidFill>
                  <a:srgbClr val="FFFFFF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1</a:t>
            </a:r>
          </a:p>
        </p:txBody>
      </p:sp>
      <p:sp>
        <p:nvSpPr>
          <p:cNvPr id="87" name="Oval 271"/>
          <p:cNvSpPr>
            <a:spLocks noChangeArrowheads="1"/>
          </p:cNvSpPr>
          <p:nvPr/>
        </p:nvSpPr>
        <p:spPr bwMode="auto">
          <a:xfrm>
            <a:off x="5614093" y="4640476"/>
            <a:ext cx="265235" cy="2667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bg2"/>
            </a:solidFill>
            <a:prstDash val="sysDash"/>
            <a:round/>
            <a:headEnd/>
            <a:tailEnd/>
          </a:ln>
        </p:spPr>
        <p:txBody>
          <a:bodyPr wrap="none" lIns="0" tIns="0" rIns="0" bIns="0" anchor="ctr" anchorCtr="1"/>
          <a:lstStyle/>
          <a:p>
            <a:pPr algn="ctr"/>
            <a:r>
              <a:rPr lang="en-US" altLang="ko-KR" sz="1600" i="1" dirty="0">
                <a:solidFill>
                  <a:srgbClr val="FFFFFF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4</a:t>
            </a:r>
          </a:p>
        </p:txBody>
      </p:sp>
      <p:sp>
        <p:nvSpPr>
          <p:cNvPr id="88" name="Oval 271"/>
          <p:cNvSpPr>
            <a:spLocks noChangeArrowheads="1"/>
          </p:cNvSpPr>
          <p:nvPr/>
        </p:nvSpPr>
        <p:spPr bwMode="auto">
          <a:xfrm>
            <a:off x="1892016" y="1205126"/>
            <a:ext cx="265235" cy="26670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lIns="0" tIns="0" rIns="0" bIns="0" anchor="ctr" anchorCtr="1"/>
          <a:lstStyle/>
          <a:p>
            <a:pPr algn="ctr"/>
            <a:r>
              <a:rPr lang="en-US" altLang="ko-KR" dirty="0">
                <a:solidFill>
                  <a:srgbClr val="FFFFFF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1</a:t>
            </a:r>
          </a:p>
        </p:txBody>
      </p:sp>
      <p:sp>
        <p:nvSpPr>
          <p:cNvPr id="89" name="Oval 271"/>
          <p:cNvSpPr>
            <a:spLocks noChangeArrowheads="1"/>
          </p:cNvSpPr>
          <p:nvPr/>
        </p:nvSpPr>
        <p:spPr bwMode="auto">
          <a:xfrm>
            <a:off x="3753055" y="1205126"/>
            <a:ext cx="265235" cy="26670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lIns="0" tIns="0" rIns="0" bIns="0" anchor="ctr" anchorCtr="1"/>
          <a:lstStyle/>
          <a:p>
            <a:pPr algn="ctr"/>
            <a:r>
              <a:rPr lang="en-US" altLang="ko-KR" dirty="0">
                <a:solidFill>
                  <a:srgbClr val="FFFFFF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2</a:t>
            </a:r>
          </a:p>
        </p:txBody>
      </p:sp>
      <p:sp>
        <p:nvSpPr>
          <p:cNvPr id="90" name="Oval 271"/>
          <p:cNvSpPr>
            <a:spLocks noChangeArrowheads="1"/>
          </p:cNvSpPr>
          <p:nvPr/>
        </p:nvSpPr>
        <p:spPr bwMode="auto">
          <a:xfrm>
            <a:off x="6146029" y="1421027"/>
            <a:ext cx="265234" cy="268287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lIns="0" tIns="0" rIns="0" bIns="0" anchor="ctr" anchorCtr="1"/>
          <a:lstStyle/>
          <a:p>
            <a:pPr algn="ctr"/>
            <a:r>
              <a:rPr lang="en-US" altLang="ko-KR" dirty="0">
                <a:solidFill>
                  <a:srgbClr val="FFFFFF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3</a:t>
            </a:r>
          </a:p>
        </p:txBody>
      </p:sp>
      <p:sp>
        <p:nvSpPr>
          <p:cNvPr id="91" name="Oval 271"/>
          <p:cNvSpPr>
            <a:spLocks noChangeArrowheads="1"/>
          </p:cNvSpPr>
          <p:nvPr/>
        </p:nvSpPr>
        <p:spPr bwMode="auto">
          <a:xfrm>
            <a:off x="6012678" y="4518238"/>
            <a:ext cx="265235" cy="26670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lIns="0" tIns="0" rIns="0" bIns="0" anchor="ctr" anchorCtr="1"/>
          <a:lstStyle/>
          <a:p>
            <a:pPr algn="ctr"/>
            <a:r>
              <a:rPr lang="en-US" altLang="ko-KR" dirty="0">
                <a:solidFill>
                  <a:srgbClr val="FFFFFF"/>
                </a:solidFill>
                <a:latin typeface="Arial" pitchFamily="34" charset="0"/>
                <a:ea typeface="나눔고딕 ExtraBold" pitchFamily="50" charset="-127"/>
                <a:cs typeface="Arial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34703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3454" y="195231"/>
            <a:ext cx="22486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History of SDMX in Statistics Korea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364803" y="578003"/>
            <a:ext cx="8406000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제목 1"/>
          <p:cNvSpPr>
            <a:spLocks noGrp="1"/>
          </p:cNvSpPr>
          <p:nvPr>
            <p:ph type="title"/>
          </p:nvPr>
        </p:nvSpPr>
        <p:spPr>
          <a:xfrm>
            <a:off x="256544" y="605125"/>
            <a:ext cx="8563606" cy="890549"/>
          </a:xfrm>
        </p:spPr>
        <p:txBody>
          <a:bodyPr>
            <a:noAutofit/>
          </a:bodyPr>
          <a:lstStyle/>
          <a:p>
            <a:pPr algn="l"/>
            <a:r>
              <a:rPr lang="en-US" altLang="ko-KR" sz="2800" b="1" spc="-15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History of SDMX in Statistic Korea</a:t>
            </a:r>
            <a:endParaRPr lang="ko-KR" altLang="en-US" sz="2800" b="1" spc="-150" dirty="0">
              <a:solidFill>
                <a:schemeClr val="accent4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77411" y="19523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BA1376A-1BCE-4C3B-85BD-05D751D6B156}" type="slidenum">
              <a:rPr lang="en-US" altLang="ko-KR" sz="800" spc="-3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pPr algn="r"/>
              <a:t>15</a:t>
            </a:fld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t> / 14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269320" y="2194279"/>
            <a:ext cx="8470547" cy="29694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n-US" altLang="ko-KR" sz="1200" b="1" dirty="0" smtClean="0">
              <a:latin typeface="Century Schoolbook" pitchFamily="18" charset="0"/>
              <a:ea typeface="나눔고딕" pitchFamily="50" charset="-127"/>
            </a:endParaRPr>
          </a:p>
          <a:p>
            <a:pPr marL="0" indent="0">
              <a:buFont typeface="Arial" pitchFamily="34" charset="0"/>
              <a:buNone/>
            </a:pPr>
            <a:endParaRPr lang="en-US" altLang="ko-KR" sz="1600" b="1" dirty="0" smtClean="0">
              <a:latin typeface="Times New Roman" pitchFamily="18" charset="0"/>
              <a:ea typeface="나눔고딕" pitchFamily="50" charset="-127"/>
              <a:cs typeface="Times New Roman" pitchFamily="18" charset="0"/>
            </a:endParaRP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576000" y="2420942"/>
            <a:ext cx="8470547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80975">
              <a:buNone/>
            </a:pPr>
            <a:endParaRPr lang="en-US" altLang="ko-KR" sz="1200" dirty="0" smtClean="0">
              <a:solidFill>
                <a:srgbClr val="3D3C3E"/>
              </a:solidFill>
              <a:latin typeface="나눔고딕" pitchFamily="50" charset="-127"/>
              <a:ea typeface="나눔고딕" pitchFamily="50" charset="-127"/>
            </a:endParaRPr>
          </a:p>
          <a:p>
            <a:pPr marL="0" indent="180975">
              <a:buNone/>
            </a:pPr>
            <a:endParaRPr lang="en-US" altLang="ko-KR" sz="1200" dirty="0" smtClean="0">
              <a:solidFill>
                <a:srgbClr val="3D3C3E"/>
              </a:solidFill>
              <a:latin typeface="나눔고딕" pitchFamily="50" charset="-127"/>
              <a:ea typeface="나눔고딕" pitchFamily="50" charset="-127"/>
            </a:endParaRPr>
          </a:p>
          <a:p>
            <a:pPr marL="0" indent="180975">
              <a:buNone/>
            </a:pPr>
            <a:endParaRPr lang="ko-KR" altLang="en-US" sz="1200" dirty="0" smtClean="0">
              <a:solidFill>
                <a:srgbClr val="3D3C3E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0" y="177074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ko-KR" altLang="ko-KR" dirty="0"/>
          </a:p>
        </p:txBody>
      </p:sp>
      <p:sp>
        <p:nvSpPr>
          <p:cNvPr id="39" name="TextBox 45"/>
          <p:cNvSpPr txBox="1">
            <a:spLocks noChangeArrowheads="1"/>
          </p:cNvSpPr>
          <p:nvPr/>
        </p:nvSpPr>
        <p:spPr bwMode="auto">
          <a:xfrm>
            <a:off x="604796" y="4385630"/>
            <a:ext cx="1263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2011</a:t>
            </a:r>
            <a:endParaRPr lang="ko-KR" altLang="en-US" sz="1400" b="1" dirty="0"/>
          </a:p>
        </p:txBody>
      </p:sp>
      <p:pic>
        <p:nvPicPr>
          <p:cNvPr id="40" name="Picture 4" descr="C:\Documents and Settings\PC1\바탕 화면\SDMX 회의(2012)\SDMX PPT 자료\PPT\아쿠아버튼02\아쿠아버튼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680" y="4419866"/>
            <a:ext cx="187569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Box 48"/>
          <p:cNvSpPr txBox="1">
            <a:spLocks noChangeArrowheads="1"/>
          </p:cNvSpPr>
          <p:nvPr/>
        </p:nvSpPr>
        <p:spPr bwMode="auto">
          <a:xfrm>
            <a:off x="763924" y="4663406"/>
            <a:ext cx="1951615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0488" lvl="1" indent="-90488" algn="l">
              <a:buFont typeface="Arial" pitchFamily="34" charset="0"/>
              <a:buChar char="•"/>
            </a:pPr>
            <a:endParaRPr lang="en-US" altLang="ko-KR" sz="11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 typeface="Wingdings" pitchFamily="2" charset="2"/>
              <a:buChar char="§"/>
            </a:pPr>
            <a:r>
              <a:rPr lang="en-US" altLang="ko-KR" sz="1100" b="1" dirty="0" smtClean="0">
                <a:solidFill>
                  <a:srgbClr val="7030A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KODAPS development</a:t>
            </a:r>
            <a:endParaRPr lang="en-US" altLang="ko-KR" sz="1100" b="1" dirty="0">
              <a:solidFill>
                <a:srgbClr val="7030A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 typeface="Wingdings" pitchFamily="2" charset="2"/>
              <a:buChar char="§"/>
            </a:pPr>
            <a:endParaRPr lang="en-US" altLang="ko-KR" sz="1100" dirty="0">
              <a:solidFill>
                <a:srgbClr val="7030A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 typeface="Wingdings" pitchFamily="2" charset="2"/>
              <a:buChar char="§"/>
            </a:pPr>
            <a:r>
              <a:rPr lang="en-US" altLang="ko-KR" sz="1100" b="1" dirty="0" smtClean="0">
                <a:solidFill>
                  <a:srgbClr val="7030A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SDMX download service in KOSIS</a:t>
            </a:r>
            <a:endParaRPr lang="en-US" altLang="ko-KR" sz="1100" b="1" dirty="0">
              <a:solidFill>
                <a:srgbClr val="7030A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Tx/>
              <a:buChar char="-"/>
            </a:pPr>
            <a:endParaRPr lang="en-US" altLang="ko-KR" sz="1100" b="1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 typeface="Arial" pitchFamily="34" charset="0"/>
              <a:buChar char="•"/>
            </a:pPr>
            <a:r>
              <a:rPr lang="en-US" altLang="ko-KR" sz="1100" b="1" dirty="0">
                <a:latin typeface="Arial" pitchFamily="34" charset="0"/>
                <a:ea typeface="맑은 고딕" pitchFamily="50" charset="-127"/>
                <a:cs typeface="Arial" pitchFamily="34" charset="0"/>
              </a:rPr>
              <a:t>SDMX 2.0</a:t>
            </a:r>
            <a:endParaRPr lang="en-US" altLang="ko-KR" sz="11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5" name="TextBox 56"/>
          <p:cNvSpPr txBox="1">
            <a:spLocks noChangeArrowheads="1"/>
          </p:cNvSpPr>
          <p:nvPr/>
        </p:nvSpPr>
        <p:spPr bwMode="auto">
          <a:xfrm>
            <a:off x="2521928" y="3951152"/>
            <a:ext cx="13466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2012</a:t>
            </a:r>
            <a:r>
              <a:rPr lang="ko-KR" altLang="en-US" sz="1400" b="1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400" b="1" dirty="0"/>
          </a:p>
        </p:txBody>
      </p:sp>
      <p:pic>
        <p:nvPicPr>
          <p:cNvPr id="46" name="Picture 4" descr="C:\Documents and Settings\PC1\바탕 화면\SDMX 회의(2012)\SDMX PPT 자료\PPT\아쿠아버튼02\아쿠아버튼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8166" y="3973916"/>
            <a:ext cx="189035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Box 59"/>
          <p:cNvSpPr txBox="1">
            <a:spLocks noChangeArrowheads="1"/>
          </p:cNvSpPr>
          <p:nvPr/>
        </p:nvSpPr>
        <p:spPr bwMode="auto">
          <a:xfrm>
            <a:off x="2736410" y="4189474"/>
            <a:ext cx="2172676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0488" lvl="1" indent="-90488" algn="l">
              <a:buFont typeface="Arial" pitchFamily="34" charset="0"/>
              <a:buChar char="•"/>
            </a:pPr>
            <a:endParaRPr lang="en-US" altLang="ko-KR" sz="11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 typeface="Wingdings" pitchFamily="2" charset="2"/>
              <a:buChar char="§"/>
            </a:pPr>
            <a:r>
              <a:rPr lang="en-US" altLang="ko-KR" sz="11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Continuous enhancing in</a:t>
            </a:r>
          </a:p>
          <a:p>
            <a:pPr marL="90488" lvl="1" indent="-90488" algn="l"/>
            <a:r>
              <a:rPr lang="en-US" altLang="ko-KR" sz="11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KODAPS</a:t>
            </a:r>
            <a:endParaRPr lang="en-US" altLang="ko-KR" sz="11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 typeface="Wingdings" pitchFamily="2" charset="2"/>
              <a:buChar char="§"/>
            </a:pPr>
            <a:endParaRPr lang="en-US" altLang="ko-KR" sz="1100" b="1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 typeface="Wingdings" pitchFamily="2" charset="2"/>
              <a:buChar char="§"/>
            </a:pPr>
            <a:r>
              <a:rPr lang="en-US" altLang="ko-KR" sz="1100" b="1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Participating OECD </a:t>
            </a:r>
          </a:p>
          <a:p>
            <a:pPr marL="90488" lvl="1" indent="-90488" algn="l"/>
            <a:r>
              <a:rPr lang="en-US" altLang="ko-KR" sz="1100" b="1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  STES pilot project</a:t>
            </a:r>
            <a:endParaRPr lang="en-US" altLang="ko-KR" sz="1100" b="1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 typeface="Arial" pitchFamily="34" charset="0"/>
              <a:buChar char="•"/>
            </a:pPr>
            <a:endParaRPr lang="en-US" altLang="ko-KR" sz="1100" b="1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 typeface="Arial" pitchFamily="34" charset="0"/>
              <a:buChar char="•"/>
            </a:pPr>
            <a:r>
              <a:rPr lang="en-US" altLang="ko-KR" sz="1100" b="1" dirty="0">
                <a:latin typeface="Arial" pitchFamily="34" charset="0"/>
                <a:ea typeface="맑은 고딕" pitchFamily="50" charset="-127"/>
                <a:cs typeface="Arial" pitchFamily="34" charset="0"/>
              </a:rPr>
              <a:t>SDMX 2.0 </a:t>
            </a:r>
          </a:p>
          <a:p>
            <a:pPr marL="90488" lvl="1" indent="-90488" algn="l">
              <a:buFont typeface="Arial" pitchFamily="34" charset="0"/>
              <a:buChar char="•"/>
            </a:pPr>
            <a:r>
              <a:rPr lang="en-US" altLang="ko-KR" sz="1100" b="1" dirty="0">
                <a:latin typeface="Arial" pitchFamily="34" charset="0"/>
                <a:ea typeface="맑은 고딕" pitchFamily="50" charset="-127"/>
                <a:cs typeface="Arial" pitchFamily="34" charset="0"/>
              </a:rPr>
              <a:t>SDMX 2.1</a:t>
            </a:r>
            <a:endParaRPr lang="en-US" altLang="ko-KR" sz="11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9" name="TextBox 60"/>
          <p:cNvSpPr txBox="1">
            <a:spLocks noChangeArrowheads="1"/>
          </p:cNvSpPr>
          <p:nvPr/>
        </p:nvSpPr>
        <p:spPr bwMode="auto">
          <a:xfrm>
            <a:off x="4600879" y="3529380"/>
            <a:ext cx="1175238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2013</a:t>
            </a:r>
            <a:endParaRPr lang="ko-KR" altLang="en-US" sz="1400" b="1" dirty="0"/>
          </a:p>
        </p:txBody>
      </p:sp>
      <p:pic>
        <p:nvPicPr>
          <p:cNvPr id="50" name="Picture 4" descr="C:\Documents and Settings\PC1\바탕 화면\SDMX 회의(2012)\SDMX PPT 자료\PPT\아쿠아버튼02\아쿠아버튼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9847" y="3553064"/>
            <a:ext cx="189034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TextBox 63"/>
          <p:cNvSpPr txBox="1">
            <a:spLocks noChangeArrowheads="1"/>
          </p:cNvSpPr>
          <p:nvPr/>
        </p:nvSpPr>
        <p:spPr bwMode="auto">
          <a:xfrm>
            <a:off x="4709465" y="3863294"/>
            <a:ext cx="2193474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0488" lvl="1" indent="-90488" algn="l">
              <a:buFont typeface="Wingdings" pitchFamily="2" charset="2"/>
              <a:buChar char="§"/>
            </a:pPr>
            <a:r>
              <a:rPr lang="en-US" altLang="ko-KR" sz="11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KODAPS English version service</a:t>
            </a:r>
            <a:endParaRPr lang="en-US" altLang="ko-KR" sz="11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 typeface="Wingdings" pitchFamily="2" charset="2"/>
              <a:buChar char="§"/>
            </a:pPr>
            <a:endParaRPr lang="en-US" altLang="ko-KR" sz="11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 typeface="Wingdings" pitchFamily="2" charset="2"/>
              <a:buChar char="§"/>
            </a:pPr>
            <a:r>
              <a:rPr lang="en-US" altLang="ko-KR" sz="1100" b="1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Participating OECD STES pilot project</a:t>
            </a:r>
            <a:endParaRPr lang="en-US" altLang="ko-KR" sz="1100" b="1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 typeface="Wingdings" pitchFamily="2" charset="2"/>
              <a:buChar char="§"/>
            </a:pPr>
            <a:endParaRPr lang="en-US" altLang="ko-KR" sz="11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 typeface="Wingdings" pitchFamily="2" charset="2"/>
              <a:buChar char="§"/>
            </a:pPr>
            <a:r>
              <a:rPr lang="en-US" altLang="ko-KR" sz="1100" b="1" dirty="0" smtClean="0">
                <a:solidFill>
                  <a:srgbClr val="7030A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KOSIS Open API service</a:t>
            </a:r>
            <a:endParaRPr lang="en-US" altLang="ko-KR" sz="11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 typeface="Arial" pitchFamily="34" charset="0"/>
              <a:buChar char="•"/>
            </a:pPr>
            <a:endParaRPr lang="en-US" altLang="ko-KR" sz="1100" b="1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>
              <a:buFont typeface="Arial" pitchFamily="34" charset="0"/>
              <a:buChar char="•"/>
            </a:pPr>
            <a:r>
              <a:rPr lang="en-US" altLang="ko-KR" sz="1100" b="1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SDMX 2.0 </a:t>
            </a:r>
            <a:endParaRPr lang="en-US" altLang="ko-KR" sz="1100" b="1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 typeface="Arial" pitchFamily="34" charset="0"/>
              <a:buChar char="•"/>
            </a:pPr>
            <a:r>
              <a:rPr lang="en-US" altLang="ko-KR" sz="1100" b="1" dirty="0">
                <a:latin typeface="Arial" pitchFamily="34" charset="0"/>
                <a:ea typeface="맑은 고딕" pitchFamily="50" charset="-127"/>
                <a:cs typeface="Arial" pitchFamily="34" charset="0"/>
              </a:rPr>
              <a:t>SDMX 2.1</a:t>
            </a:r>
            <a:endParaRPr lang="en-US" altLang="ko-KR" sz="11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cxnSp>
        <p:nvCxnSpPr>
          <p:cNvPr id="53" name="직선 연결선 52"/>
          <p:cNvCxnSpPr/>
          <p:nvPr/>
        </p:nvCxnSpPr>
        <p:spPr>
          <a:xfrm>
            <a:off x="681701" y="6123997"/>
            <a:ext cx="7977554" cy="0"/>
          </a:xfrm>
          <a:prstGeom prst="line">
            <a:avLst/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_x75200776" descr="EMB000018e00984"/>
          <p:cNvPicPr>
            <a:picLocks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2736410" y="2629007"/>
            <a:ext cx="1411200" cy="115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6" name="_x96535848" descr="EMB00001e9c550e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09465" y="2222539"/>
            <a:ext cx="1411200" cy="115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D:\6.박진현\05. SMDX\발표\이미지\open api image\PS14102700310.jpg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32277" y="1803524"/>
            <a:ext cx="1411200" cy="115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71" name="꺾인 연결선 70"/>
          <p:cNvCxnSpPr/>
          <p:nvPr/>
        </p:nvCxnSpPr>
        <p:spPr>
          <a:xfrm flipV="1">
            <a:off x="753626" y="3915133"/>
            <a:ext cx="3918858" cy="411982"/>
          </a:xfrm>
          <a:prstGeom prst="bentConnector3">
            <a:avLst>
              <a:gd name="adj1" fmla="val 50000"/>
            </a:avLst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꺾인 연결선 72"/>
          <p:cNvCxnSpPr/>
          <p:nvPr/>
        </p:nvCxnSpPr>
        <p:spPr>
          <a:xfrm flipV="1">
            <a:off x="4687338" y="3078032"/>
            <a:ext cx="3918858" cy="411982"/>
          </a:xfrm>
          <a:prstGeom prst="bentConnector3">
            <a:avLst>
              <a:gd name="adj1" fmla="val 50000"/>
            </a:avLst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직선 연결선 74"/>
          <p:cNvCxnSpPr/>
          <p:nvPr/>
        </p:nvCxnSpPr>
        <p:spPr>
          <a:xfrm>
            <a:off x="4678291" y="3480972"/>
            <a:ext cx="0" cy="446400"/>
          </a:xfrm>
          <a:prstGeom prst="line">
            <a:avLst/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60"/>
          <p:cNvSpPr txBox="1">
            <a:spLocks noChangeArrowheads="1"/>
          </p:cNvSpPr>
          <p:nvPr/>
        </p:nvSpPr>
        <p:spPr bwMode="auto">
          <a:xfrm>
            <a:off x="6573452" y="3121060"/>
            <a:ext cx="1175238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2014</a:t>
            </a:r>
            <a:endParaRPr lang="ko-KR" altLang="en-US" sz="1400" b="1" dirty="0"/>
          </a:p>
        </p:txBody>
      </p:sp>
      <p:pic>
        <p:nvPicPr>
          <p:cNvPr id="78" name="Picture 4" descr="C:\Documents and Settings\PC1\바탕 화면\SDMX 회의(2012)\SDMX PPT 자료\PPT\아쿠아버튼02\아쿠아버튼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2420" y="3144744"/>
            <a:ext cx="189034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TextBox 63"/>
          <p:cNvSpPr txBox="1">
            <a:spLocks noChangeArrowheads="1"/>
          </p:cNvSpPr>
          <p:nvPr/>
        </p:nvSpPr>
        <p:spPr bwMode="auto">
          <a:xfrm>
            <a:off x="6707918" y="3463600"/>
            <a:ext cx="219347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0488" lvl="1" indent="-90488" algn="l">
              <a:buFont typeface="Wingdings" pitchFamily="2" charset="2"/>
              <a:buChar char="§"/>
            </a:pPr>
            <a:r>
              <a:rPr lang="en-US" altLang="ko-KR" sz="11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</a:t>
            </a:r>
            <a:r>
              <a:rPr lang="en-US" altLang="ko-KR" sz="1100" b="1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Hosting SDMX Expert</a:t>
            </a:r>
          </a:p>
          <a:p>
            <a:pPr marL="90488" lvl="1" indent="-90488" algn="l"/>
            <a:r>
              <a:rPr lang="en-US" altLang="ko-KR" sz="1100" b="1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  Group Meeting 2014 in             Seoul</a:t>
            </a:r>
            <a:endParaRPr lang="en-US" altLang="ko-KR" sz="1100" b="1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0488" lvl="1" indent="-90488" algn="l">
              <a:buFont typeface="Wingdings" pitchFamily="2" charset="2"/>
              <a:buChar char="§"/>
            </a:pPr>
            <a:endParaRPr lang="en-US" altLang="ko-KR" sz="11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2053" name="Picture 5" descr="C:\그림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3113" y="3038475"/>
            <a:ext cx="1427162" cy="1163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703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부제목 2"/>
          <p:cNvSpPr txBox="1">
            <a:spLocks/>
          </p:cNvSpPr>
          <p:nvPr/>
        </p:nvSpPr>
        <p:spPr>
          <a:xfrm>
            <a:off x="255952" y="1765785"/>
            <a:ext cx="5173304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33375" indent="-333375">
              <a:lnSpc>
                <a:spcPct val="175000"/>
              </a:lnSpc>
              <a:buFont typeface="+mj-lt"/>
              <a:buAutoNum type="arabicPeriod"/>
            </a:pPr>
            <a:r>
              <a:rPr lang="en-US" altLang="ko-KR" sz="1600" b="1" spc="-5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SDMX in KOSTAT</a:t>
            </a:r>
          </a:p>
          <a:p>
            <a:pPr marL="342900" indent="-342900" defTabSz="355600">
              <a:lnSpc>
                <a:spcPct val="175000"/>
              </a:lnSpc>
              <a:buAutoNum type="arabicPeriod" startAt="2"/>
            </a:pPr>
            <a:r>
              <a:rPr lang="en-US" altLang="ko-KR" sz="16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Assessment</a:t>
            </a:r>
          </a:p>
          <a:p>
            <a:pPr marL="342900" indent="-342900" defTabSz="355600">
              <a:lnSpc>
                <a:spcPct val="175000"/>
              </a:lnSpc>
              <a:buAutoNum type="arabicPeriod" startAt="2"/>
            </a:pPr>
            <a:r>
              <a:rPr lang="en-US" altLang="ko-KR" sz="1600" b="1" spc="-5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Future Task</a:t>
            </a:r>
            <a:endParaRPr lang="en-US" altLang="ko-KR" sz="1600" b="1" spc="-50" dirty="0">
              <a:solidFill>
                <a:schemeClr val="bg1">
                  <a:lumMod val="85000"/>
                </a:schemeClr>
              </a:solidFill>
              <a:latin typeface="Times New Roman" pitchFamily="18" charset="0"/>
              <a:ea typeface="나눔고딕" pitchFamily="50" charset="-127"/>
              <a:cs typeface="Times New Roman" pitchFamily="18" charset="0"/>
            </a:endParaRPr>
          </a:p>
          <a:p>
            <a:pPr marL="333375" indent="-333375" defTabSz="628650">
              <a:lnSpc>
                <a:spcPct val="150000"/>
              </a:lnSpc>
              <a:buAutoNum type="arabicPeriod" startAt="2"/>
            </a:pPr>
            <a:endParaRPr lang="en-US" altLang="ko-KR" sz="1200" b="1" spc="-50" dirty="0" smtClean="0">
              <a:solidFill>
                <a:schemeClr val="bg1">
                  <a:lumMod val="95000"/>
                </a:schemeClr>
              </a:solidFill>
              <a:ea typeface="나눔고딕" pitchFamily="50" charset="-127"/>
              <a:cs typeface="Times New Roman" pitchFamily="18" charset="0"/>
            </a:endParaRPr>
          </a:p>
          <a:p>
            <a:pPr marL="333375" indent="-333375" defTabSz="628650">
              <a:lnSpc>
                <a:spcPct val="150000"/>
              </a:lnSpc>
            </a:pPr>
            <a:endParaRPr lang="en-US" altLang="ko-KR" sz="1200" b="1" spc="-50" dirty="0" smtClean="0">
              <a:solidFill>
                <a:schemeClr val="bg1">
                  <a:lumMod val="95000"/>
                </a:schemeClr>
              </a:solidFill>
              <a:ea typeface="나눔고딕" pitchFamily="50" charset="-127"/>
              <a:cs typeface="Times New Roman" pitchFamily="18" charset="0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 flipV="1">
            <a:off x="279628" y="2290710"/>
            <a:ext cx="2160000" cy="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 flipV="1">
            <a:off x="279628" y="1840108"/>
            <a:ext cx="2160000" cy="2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제목 11"/>
          <p:cNvSpPr>
            <a:spLocks noGrp="1"/>
          </p:cNvSpPr>
          <p:nvPr>
            <p:ph type="title"/>
          </p:nvPr>
        </p:nvSpPr>
        <p:spPr>
          <a:xfrm>
            <a:off x="241300" y="114300"/>
            <a:ext cx="8674100" cy="985838"/>
          </a:xfrm>
        </p:spPr>
        <p:txBody>
          <a:bodyPr anchor="ctr">
            <a:normAutofit/>
          </a:bodyPr>
          <a:lstStyle/>
          <a:p>
            <a:pPr algn="l"/>
            <a:r>
              <a:rPr lang="en-US" altLang="ko-KR" sz="2800" b="1" dirty="0" smtClean="0">
                <a:solidFill>
                  <a:srgbClr val="1D314E"/>
                </a:solidFill>
                <a:latin typeface="Arial Black" pitchFamily="34" charset="0"/>
              </a:rPr>
              <a:t>Contents</a:t>
            </a:r>
            <a:endParaRPr lang="ko-KR" altLang="en-US" sz="2800" b="1" dirty="0">
              <a:solidFill>
                <a:srgbClr val="1D314E"/>
              </a:solidFill>
              <a:latin typeface="Arial Black" pitchFamily="34" charset="0"/>
            </a:endParaRPr>
          </a:p>
        </p:txBody>
      </p:sp>
      <p:cxnSp>
        <p:nvCxnSpPr>
          <p:cNvPr id="9" name="직선 연결선 8"/>
          <p:cNvCxnSpPr/>
          <p:nvPr/>
        </p:nvCxnSpPr>
        <p:spPr>
          <a:xfrm flipV="1">
            <a:off x="279628" y="2741312"/>
            <a:ext cx="2160000" cy="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/>
        </p:nvCxnSpPr>
        <p:spPr>
          <a:xfrm flipV="1">
            <a:off x="279628" y="3191915"/>
            <a:ext cx="2160000" cy="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864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직선 연결선 19"/>
          <p:cNvCxnSpPr/>
          <p:nvPr/>
        </p:nvCxnSpPr>
        <p:spPr>
          <a:xfrm>
            <a:off x="364803" y="547859"/>
            <a:ext cx="8406000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제목 1"/>
          <p:cNvSpPr>
            <a:spLocks noGrp="1"/>
          </p:cNvSpPr>
          <p:nvPr>
            <p:ph type="title"/>
          </p:nvPr>
        </p:nvSpPr>
        <p:spPr>
          <a:xfrm>
            <a:off x="268419" y="47500"/>
            <a:ext cx="8296906" cy="580926"/>
          </a:xfrm>
        </p:spPr>
        <p:txBody>
          <a:bodyPr>
            <a:noAutofit/>
          </a:bodyPr>
          <a:lstStyle/>
          <a:p>
            <a:pPr algn="l"/>
            <a:r>
              <a:rPr lang="en-US" altLang="ko-KR" sz="2400" b="1" spc="-15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Assessment</a:t>
            </a:r>
            <a:endParaRPr lang="ko-KR" altLang="en-US" sz="2400" b="1" spc="-150" dirty="0">
              <a:solidFill>
                <a:schemeClr val="accent4">
                  <a:lumMod val="50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77411" y="19523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BA1376A-1BCE-4C3B-85BD-05D751D6B156}" type="slidenum">
              <a:rPr lang="en-US" altLang="ko-KR" sz="800" spc="-3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pPr algn="r"/>
              <a:t>17</a:t>
            </a:fld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t> / 14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667948" y="2318837"/>
            <a:ext cx="6136448" cy="735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Char char="§"/>
            </a:pPr>
            <a:r>
              <a:rPr lang="en-US" altLang="ko-KR" sz="1400" dirty="0" smtClean="0">
                <a:solidFill>
                  <a:srgbClr val="3D3C3E"/>
                </a:solidFill>
              </a:rPr>
              <a:t> Lack of Business driver</a:t>
            </a:r>
          </a:p>
          <a:p>
            <a:pPr marL="0" indent="0">
              <a:buFont typeface="Wingdings" pitchFamily="2" charset="2"/>
              <a:buChar char="§"/>
            </a:pPr>
            <a:endParaRPr lang="en-US" altLang="ko-KR" sz="1200" dirty="0" smtClean="0">
              <a:solidFill>
                <a:srgbClr val="3D3C3E"/>
              </a:solidFill>
            </a:endParaRPr>
          </a:p>
        </p:txBody>
      </p:sp>
      <p:graphicFrame>
        <p:nvGraphicFramePr>
          <p:cNvPr id="18" name="내용 개체 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5149752"/>
              </p:ext>
            </p:extLst>
          </p:nvPr>
        </p:nvGraphicFramePr>
        <p:xfrm>
          <a:off x="737216" y="2628800"/>
          <a:ext cx="3487526" cy="1738737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639676"/>
                <a:gridCol w="876300"/>
                <a:gridCol w="971550"/>
              </a:tblGrid>
              <a:tr h="45742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KOSIS DOWNLOADS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80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(JUL, 2015)</a:t>
                      </a:r>
                      <a:r>
                        <a:rPr lang="ko-KR" altLang="en-US" sz="80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</a:t>
                      </a:r>
                      <a:endParaRPr lang="ko-KR" altLang="en-US" sz="80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COUNTS</a:t>
                      </a:r>
                      <a:endParaRPr lang="ko-KR" altLang="en-US" sz="1050" b="1" spc="-30" dirty="0">
                        <a:solidFill>
                          <a:schemeClr val="bg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RATIO (%)</a:t>
                      </a:r>
                      <a:r>
                        <a:rPr lang="ko-KR" altLang="en-US" sz="105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 </a:t>
                      </a: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887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900" b="1" spc="-3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EXCEL</a:t>
                      </a:r>
                      <a:endParaRPr lang="ko-KR" altLang="en-US" sz="900" b="1" spc="-30" dirty="0">
                        <a:solidFill>
                          <a:srgbClr val="FF0000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900" b="0" spc="-3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93,979</a:t>
                      </a:r>
                      <a:endParaRPr lang="ko-KR" altLang="en-US" sz="900" b="0" spc="-30" dirty="0">
                        <a:solidFill>
                          <a:srgbClr val="FF0000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latinLnBrk="1">
                        <a:lnSpc>
                          <a:spcPct val="110000"/>
                        </a:lnSpc>
                      </a:pPr>
                      <a:r>
                        <a:rPr lang="en-US" altLang="ko-KR" sz="900" spc="-3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76.8</a:t>
                      </a:r>
                      <a:r>
                        <a:rPr lang="ko-KR" altLang="en-US" sz="900" spc="-3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</a:t>
                      </a:r>
                      <a:endParaRPr lang="ko-KR" altLang="en-US" sz="900" b="0" spc="-30" dirty="0">
                        <a:solidFill>
                          <a:srgbClr val="FF0000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683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90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CSV</a:t>
                      </a:r>
                      <a:endParaRPr lang="ko-KR" altLang="en-US" sz="90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90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23,876</a:t>
                      </a:r>
                      <a:endParaRPr lang="ko-KR" altLang="en-US" sz="90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latinLnBrk="1">
                        <a:lnSpc>
                          <a:spcPct val="110000"/>
                        </a:lnSpc>
                      </a:pPr>
                      <a:r>
                        <a:rPr lang="en-US" altLang="ko-KR" sz="90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19.5</a:t>
                      </a:r>
                      <a:endParaRPr lang="ko-KR" altLang="en-US" sz="90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05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spc="-3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SDMX</a:t>
                      </a:r>
                      <a:endParaRPr lang="ko-KR" altLang="en-US" sz="900" b="1" spc="-30" dirty="0" smtClean="0">
                        <a:solidFill>
                          <a:srgbClr val="FF0000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900" b="0" spc="-3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1,314</a:t>
                      </a:r>
                      <a:endParaRPr lang="ko-KR" altLang="en-US" sz="900" b="0" spc="-30" dirty="0">
                        <a:solidFill>
                          <a:srgbClr val="FF0000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latinLnBrk="1">
                        <a:lnSpc>
                          <a:spcPct val="110000"/>
                        </a:lnSpc>
                      </a:pPr>
                      <a:r>
                        <a:rPr lang="en-US" altLang="ko-KR" sz="900" b="0" spc="-3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1.1</a:t>
                      </a:r>
                      <a:endParaRPr lang="ko-KR" altLang="en-US" sz="900" b="0" spc="-30" dirty="0">
                        <a:solidFill>
                          <a:srgbClr val="FF0000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663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90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TXT</a:t>
                      </a:r>
                      <a:endParaRPr lang="ko-KR" altLang="en-US" sz="90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90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773</a:t>
                      </a:r>
                      <a:endParaRPr lang="ko-KR" altLang="en-US" sz="90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latinLnBrk="1">
                        <a:lnSpc>
                          <a:spcPct val="110000"/>
                        </a:lnSpc>
                      </a:pPr>
                      <a:r>
                        <a:rPr lang="en-US" altLang="ko-KR" sz="90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0.6</a:t>
                      </a:r>
                      <a:endParaRPr lang="ko-KR" altLang="en-US" sz="90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84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OTHERS</a:t>
                      </a:r>
                      <a:endParaRPr lang="ko-KR" altLang="en-US" sz="900" b="1" spc="-3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90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2,410</a:t>
                      </a:r>
                      <a:endParaRPr lang="ko-KR" altLang="en-US" sz="90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latinLnBrk="1">
                        <a:lnSpc>
                          <a:spcPct val="110000"/>
                        </a:lnSpc>
                      </a:pPr>
                      <a:r>
                        <a:rPr lang="en-US" altLang="ko-KR" sz="90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2.0</a:t>
                      </a:r>
                      <a:endParaRPr lang="ko-KR" altLang="en-US" sz="90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0" name="내용 개체 틀 2"/>
          <p:cNvSpPr txBox="1">
            <a:spLocks/>
          </p:cNvSpPr>
          <p:nvPr/>
        </p:nvSpPr>
        <p:spPr>
          <a:xfrm>
            <a:off x="4658058" y="1890294"/>
            <a:ext cx="6136448" cy="2029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400" dirty="0" smtClean="0">
                <a:solidFill>
                  <a:srgbClr val="3D3C3E"/>
                </a:solidFill>
              </a:rPr>
              <a:t> Getting management support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400" dirty="0" smtClean="0">
                <a:solidFill>
                  <a:srgbClr val="3D3C3E"/>
                </a:solidFill>
              </a:rPr>
              <a:t> Lack of interests in Business partners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400" dirty="0" smtClean="0">
                <a:solidFill>
                  <a:srgbClr val="3D3C3E"/>
                </a:solidFill>
              </a:rPr>
              <a:t> Conflicts with existing transmission system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400" dirty="0" smtClean="0">
                <a:solidFill>
                  <a:srgbClr val="3D3C3E"/>
                </a:solidFill>
              </a:rPr>
              <a:t>  Difficult to follow Content-oriented guidelines</a:t>
            </a:r>
          </a:p>
          <a:p>
            <a:pPr marL="0" indent="0">
              <a:buFont typeface="Wingdings" pitchFamily="2" charset="2"/>
              <a:buChar char="§"/>
            </a:pPr>
            <a:endParaRPr lang="en-US" altLang="ko-KR" sz="1400" dirty="0" smtClean="0">
              <a:solidFill>
                <a:srgbClr val="3D3C3E"/>
              </a:solidFill>
            </a:endParaRPr>
          </a:p>
          <a:p>
            <a:pPr marL="0" indent="0">
              <a:buFont typeface="Wingdings" pitchFamily="2" charset="2"/>
              <a:buChar char="§"/>
            </a:pPr>
            <a:endParaRPr lang="en-US" altLang="ko-KR" sz="1200" dirty="0" smtClean="0">
              <a:solidFill>
                <a:srgbClr val="3D3C3E"/>
              </a:solidFill>
            </a:endParaRPr>
          </a:p>
        </p:txBody>
      </p:sp>
      <p:grpSp>
        <p:nvGrpSpPr>
          <p:cNvPr id="3" name="그룹 23"/>
          <p:cNvGrpSpPr/>
          <p:nvPr/>
        </p:nvGrpSpPr>
        <p:grpSpPr>
          <a:xfrm>
            <a:off x="4658058" y="3720087"/>
            <a:ext cx="6193710" cy="3353855"/>
            <a:chOff x="4693818" y="2318837"/>
            <a:chExt cx="6193710" cy="3353855"/>
          </a:xfrm>
        </p:grpSpPr>
        <p:sp>
          <p:nvSpPr>
            <p:cNvPr id="21" name="내용 개체 틀 2"/>
            <p:cNvSpPr txBox="1">
              <a:spLocks/>
            </p:cNvSpPr>
            <p:nvPr/>
          </p:nvSpPr>
          <p:spPr>
            <a:xfrm>
              <a:off x="4693818" y="3185474"/>
              <a:ext cx="6136448" cy="248721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Font typeface="Wingdings" pitchFamily="2" charset="2"/>
                <a:buChar char="§"/>
              </a:pPr>
              <a:endParaRPr lang="en-US" altLang="ko-KR" sz="1400" dirty="0" smtClean="0">
                <a:solidFill>
                  <a:srgbClr val="3D3C3E"/>
                </a:solidFill>
              </a:endParaRPr>
            </a:p>
            <a:p>
              <a:pPr marL="0" indent="0">
                <a:lnSpc>
                  <a:spcPct val="150000"/>
                </a:lnSpc>
                <a:buFont typeface="Wingdings" pitchFamily="2" charset="2"/>
                <a:buChar char="§"/>
              </a:pPr>
              <a:r>
                <a:rPr lang="en-US" altLang="ko-KR" sz="1400" dirty="0" smtClean="0">
                  <a:solidFill>
                    <a:srgbClr val="3D3C3E"/>
                  </a:solidFill>
                </a:rPr>
                <a:t> Lack of human resources</a:t>
              </a:r>
            </a:p>
            <a:p>
              <a:pPr marL="0" indent="0">
                <a:lnSpc>
                  <a:spcPct val="150000"/>
                </a:lnSpc>
                <a:buFont typeface="Wingdings" pitchFamily="2" charset="2"/>
                <a:buChar char="§"/>
              </a:pPr>
              <a:r>
                <a:rPr lang="en-US" altLang="ko-KR" sz="1400" dirty="0" smtClean="0">
                  <a:solidFill>
                    <a:srgbClr val="3D3C3E"/>
                  </a:solidFill>
                </a:rPr>
                <a:t> Lack of  further improved SDMX IT tools</a:t>
              </a:r>
            </a:p>
            <a:p>
              <a:pPr marL="0" indent="0">
                <a:lnSpc>
                  <a:spcPct val="150000"/>
                </a:lnSpc>
                <a:buFont typeface="Wingdings" pitchFamily="2" charset="2"/>
                <a:buChar char="§"/>
              </a:pPr>
              <a:endParaRPr lang="en-US" altLang="ko-KR" sz="1400" dirty="0" smtClean="0">
                <a:solidFill>
                  <a:srgbClr val="3D3C3E"/>
                </a:solidFill>
              </a:endParaRPr>
            </a:p>
            <a:p>
              <a:pPr marL="0" indent="0">
                <a:lnSpc>
                  <a:spcPct val="150000"/>
                </a:lnSpc>
                <a:buNone/>
              </a:pPr>
              <a:endParaRPr lang="en-US" altLang="ko-KR" sz="1400" dirty="0" smtClean="0">
                <a:solidFill>
                  <a:srgbClr val="3D3C3E"/>
                </a:solidFill>
              </a:endParaRPr>
            </a:p>
            <a:p>
              <a:pPr marL="0" indent="0">
                <a:lnSpc>
                  <a:spcPct val="150000"/>
                </a:lnSpc>
                <a:buFont typeface="Wingdings" pitchFamily="2" charset="2"/>
                <a:buChar char="§"/>
              </a:pPr>
              <a:endParaRPr lang="en-US" altLang="ko-KR" sz="1400" dirty="0" smtClean="0">
                <a:solidFill>
                  <a:srgbClr val="3D3C3E"/>
                </a:solidFill>
              </a:endParaRPr>
            </a:p>
            <a:p>
              <a:pPr marL="0" indent="0">
                <a:lnSpc>
                  <a:spcPct val="150000"/>
                </a:lnSpc>
                <a:buFont typeface="Wingdings" pitchFamily="2" charset="2"/>
                <a:buChar char="§"/>
              </a:pPr>
              <a:endParaRPr lang="en-US" altLang="ko-KR" sz="1400" dirty="0" smtClean="0">
                <a:solidFill>
                  <a:srgbClr val="3D3C3E"/>
                </a:solidFill>
              </a:endParaRPr>
            </a:p>
            <a:p>
              <a:pPr marL="0" indent="0">
                <a:lnSpc>
                  <a:spcPct val="150000"/>
                </a:lnSpc>
                <a:buFont typeface="Wingdings" pitchFamily="2" charset="2"/>
                <a:buChar char="§"/>
              </a:pPr>
              <a:endParaRPr lang="en-US" altLang="ko-KR" sz="1400" dirty="0" smtClean="0">
                <a:solidFill>
                  <a:srgbClr val="3D3C3E"/>
                </a:solidFill>
              </a:endParaRPr>
            </a:p>
          </p:txBody>
        </p:sp>
        <p:sp>
          <p:nvSpPr>
            <p:cNvPr id="13" name="내용 개체 틀 2"/>
            <p:cNvSpPr txBox="1">
              <a:spLocks/>
            </p:cNvSpPr>
            <p:nvPr/>
          </p:nvSpPr>
          <p:spPr>
            <a:xfrm>
              <a:off x="4751080" y="2318837"/>
              <a:ext cx="6136448" cy="14971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Char char="§"/>
              </a:pPr>
              <a:endParaRPr lang="en-US" altLang="ko-KR" sz="1200" dirty="0" smtClean="0">
                <a:solidFill>
                  <a:srgbClr val="3D3C3E"/>
                </a:solidFill>
              </a:endParaRPr>
            </a:p>
          </p:txBody>
        </p:sp>
      </p:grpSp>
      <p:graphicFrame>
        <p:nvGraphicFramePr>
          <p:cNvPr id="17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5149752"/>
              </p:ext>
            </p:extLst>
          </p:nvPr>
        </p:nvGraphicFramePr>
        <p:xfrm>
          <a:off x="4741183" y="3399116"/>
          <a:ext cx="3408218" cy="156111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596361"/>
                <a:gridCol w="2062716"/>
                <a:gridCol w="749141"/>
              </a:tblGrid>
              <a:tr h="38414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80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CL_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80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CIVIL_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80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STATUS</a:t>
                      </a:r>
                      <a:endParaRPr lang="ko-KR" altLang="en-US" sz="80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Description</a:t>
                      </a:r>
                      <a:endParaRPr lang="ko-KR" altLang="en-US" sz="1050" b="1" spc="-30" dirty="0">
                        <a:solidFill>
                          <a:schemeClr val="bg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Statistics Korea</a:t>
                      </a:r>
                      <a:r>
                        <a:rPr lang="ko-KR" altLang="en-US" sz="105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 </a:t>
                      </a: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52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Q</a:t>
                      </a: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Person whose registered partnership ended with the death of the partner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No</a:t>
                      </a: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such 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code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056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E</a:t>
                      </a: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Person</a:t>
                      </a: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whose registered partnership was legally dissolved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9" name="그룹 18"/>
          <p:cNvGrpSpPr/>
          <p:nvPr/>
        </p:nvGrpSpPr>
        <p:grpSpPr>
          <a:xfrm>
            <a:off x="342922" y="1003937"/>
            <a:ext cx="6269489" cy="2259790"/>
            <a:chOff x="307297" y="885187"/>
            <a:chExt cx="6269489" cy="2259790"/>
          </a:xfrm>
        </p:grpSpPr>
        <p:sp>
          <p:nvSpPr>
            <p:cNvPr id="8" name="내용 개체 틀 2"/>
            <p:cNvSpPr txBox="1">
              <a:spLocks/>
            </p:cNvSpPr>
            <p:nvPr/>
          </p:nvSpPr>
          <p:spPr>
            <a:xfrm>
              <a:off x="307297" y="885187"/>
              <a:ext cx="3908443" cy="74061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ko-KR" sz="1400" b="1" dirty="0" smtClean="0">
                  <a:solidFill>
                    <a:srgbClr val="3D3C3E"/>
                  </a:solidFill>
                  <a:latin typeface="Century Schoolbook" pitchFamily="18" charset="0"/>
                  <a:ea typeface="나눔고딕" pitchFamily="50" charset="-127"/>
                  <a:cs typeface="Times New Roman" pitchFamily="18" charset="0"/>
                </a:rPr>
                <a:t>Main Benefits To implementation</a:t>
              </a:r>
            </a:p>
          </p:txBody>
        </p:sp>
        <p:sp>
          <p:nvSpPr>
            <p:cNvPr id="15" name="내용 개체 틀 2"/>
            <p:cNvSpPr txBox="1">
              <a:spLocks/>
            </p:cNvSpPr>
            <p:nvPr/>
          </p:nvSpPr>
          <p:spPr>
            <a:xfrm>
              <a:off x="440338" y="1115466"/>
              <a:ext cx="6136448" cy="202951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Char char="§"/>
              </a:pPr>
              <a:r>
                <a:rPr lang="en-US" altLang="ko-KR" sz="1400" dirty="0" smtClean="0">
                  <a:solidFill>
                    <a:srgbClr val="3D3C3E"/>
                  </a:solidFill>
                </a:rPr>
                <a:t> Easing transmission burden to </a:t>
              </a:r>
            </a:p>
            <a:p>
              <a:pPr marL="0" indent="0">
                <a:buNone/>
              </a:pPr>
              <a:r>
                <a:rPr lang="en-US" altLang="ko-KR" sz="1400" dirty="0" smtClean="0">
                  <a:solidFill>
                    <a:srgbClr val="3D3C3E"/>
                  </a:solidFill>
                </a:rPr>
                <a:t>  International organizations</a:t>
              </a:r>
            </a:p>
            <a:p>
              <a:pPr marL="0" indent="0">
                <a:buNone/>
              </a:pPr>
              <a:endParaRPr lang="en-US" altLang="ko-KR" sz="1400" dirty="0" smtClean="0">
                <a:solidFill>
                  <a:srgbClr val="3D3C3E"/>
                </a:solidFill>
              </a:endParaRPr>
            </a:p>
            <a:p>
              <a:pPr marL="0" indent="0">
                <a:buFont typeface="Wingdings" pitchFamily="2" charset="2"/>
                <a:buChar char="§"/>
              </a:pPr>
              <a:endParaRPr lang="en-US" altLang="ko-KR" sz="1400" dirty="0" smtClean="0">
                <a:solidFill>
                  <a:srgbClr val="3D3C3E"/>
                </a:solidFill>
              </a:endParaRPr>
            </a:p>
            <a:p>
              <a:pPr marL="0" indent="0">
                <a:buFont typeface="Wingdings" pitchFamily="2" charset="2"/>
                <a:buChar char="§"/>
              </a:pPr>
              <a:endParaRPr lang="en-US" altLang="ko-KR" sz="1200" dirty="0" smtClean="0">
                <a:solidFill>
                  <a:srgbClr val="3D3C3E"/>
                </a:solidFill>
              </a:endParaRPr>
            </a:p>
          </p:txBody>
        </p:sp>
      </p:grpSp>
      <p:sp>
        <p:nvSpPr>
          <p:cNvPr id="16" name="내용 개체 틀 2"/>
          <p:cNvSpPr txBox="1">
            <a:spLocks/>
          </p:cNvSpPr>
          <p:nvPr/>
        </p:nvSpPr>
        <p:spPr>
          <a:xfrm>
            <a:off x="352816" y="2046988"/>
            <a:ext cx="3908443" cy="740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400" b="1" dirty="0" smtClean="0">
                <a:solidFill>
                  <a:srgbClr val="3D3C3E"/>
                </a:solidFill>
                <a:latin typeface="Century Schoolbook" pitchFamily="18" charset="0"/>
                <a:ea typeface="나눔고딕" pitchFamily="50" charset="-127"/>
                <a:cs typeface="Times New Roman" pitchFamily="18" charset="0"/>
              </a:rPr>
              <a:t>Main Challenges To implementation</a:t>
            </a:r>
          </a:p>
        </p:txBody>
      </p:sp>
      <p:graphicFrame>
        <p:nvGraphicFramePr>
          <p:cNvPr id="24" name="내용 개체 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5149752"/>
              </p:ext>
            </p:extLst>
          </p:nvPr>
        </p:nvGraphicFramePr>
        <p:xfrm>
          <a:off x="737216" y="4633753"/>
          <a:ext cx="3487526" cy="983127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639676"/>
                <a:gridCol w="876300"/>
                <a:gridCol w="971550"/>
              </a:tblGrid>
              <a:tr h="45742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KOSIS Open API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80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(JUL, 2015)</a:t>
                      </a:r>
                      <a:r>
                        <a:rPr lang="ko-KR" altLang="en-US" sz="80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</a:t>
                      </a:r>
                      <a:endParaRPr lang="ko-KR" altLang="en-US" sz="80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COUNTS</a:t>
                      </a:r>
                      <a:endParaRPr lang="ko-KR" altLang="en-US" sz="1050" b="1" spc="-30" dirty="0">
                        <a:solidFill>
                          <a:schemeClr val="bg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RATIO (%)</a:t>
                      </a:r>
                      <a:r>
                        <a:rPr lang="ko-KR" altLang="en-US" sz="105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 </a:t>
                      </a: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887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900" b="1" kern="120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JSON</a:t>
                      </a:r>
                      <a:endParaRPr lang="ko-KR" altLang="en-US" sz="900" b="1" kern="120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900" b="1" kern="120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163,054</a:t>
                      </a:r>
                      <a:endParaRPr lang="ko-KR" altLang="en-US" sz="900" b="1" kern="120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latinLnBrk="1">
                        <a:lnSpc>
                          <a:spcPct val="110000"/>
                        </a:lnSpc>
                      </a:pPr>
                      <a:r>
                        <a:rPr lang="en-US" altLang="ko-KR" sz="900" b="1" kern="120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99.6</a:t>
                      </a:r>
                      <a:r>
                        <a:rPr lang="ko-KR" altLang="en-US" sz="900" b="1" kern="120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</a:t>
                      </a:r>
                      <a:endParaRPr lang="ko-KR" altLang="en-US" sz="900" b="1" kern="120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683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90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SDMX</a:t>
                      </a:r>
                      <a:endParaRPr lang="ko-KR" altLang="en-US" sz="90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90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652</a:t>
                      </a:r>
                      <a:endParaRPr lang="ko-KR" altLang="en-US" sz="90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latinLnBrk="1">
                        <a:lnSpc>
                          <a:spcPct val="110000"/>
                        </a:lnSpc>
                      </a:pPr>
                      <a:r>
                        <a:rPr lang="en-US" altLang="ko-KR" sz="90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0.4</a:t>
                      </a:r>
                      <a:endParaRPr lang="ko-KR" altLang="en-US" sz="90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703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부제목 2"/>
          <p:cNvSpPr txBox="1">
            <a:spLocks/>
          </p:cNvSpPr>
          <p:nvPr/>
        </p:nvSpPr>
        <p:spPr>
          <a:xfrm>
            <a:off x="255952" y="1765785"/>
            <a:ext cx="5173304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33375" indent="-333375">
              <a:lnSpc>
                <a:spcPct val="175000"/>
              </a:lnSpc>
              <a:buFont typeface="+mj-lt"/>
              <a:buAutoNum type="arabicPeriod"/>
            </a:pPr>
            <a:r>
              <a:rPr lang="en-US" altLang="ko-KR" sz="1600" b="1" spc="-5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SDMX in KOSTAT</a:t>
            </a:r>
          </a:p>
          <a:p>
            <a:pPr marL="342900" indent="-342900" defTabSz="355600">
              <a:lnSpc>
                <a:spcPct val="175000"/>
              </a:lnSpc>
              <a:buAutoNum type="arabicPeriod" startAt="2"/>
            </a:pPr>
            <a:r>
              <a:rPr lang="en-US" altLang="ko-KR" sz="1600" b="1" spc="-5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Assessment</a:t>
            </a:r>
          </a:p>
          <a:p>
            <a:pPr marL="342900" indent="-342900" defTabSz="355600">
              <a:lnSpc>
                <a:spcPct val="175000"/>
              </a:lnSpc>
              <a:buAutoNum type="arabicPeriod" startAt="2"/>
            </a:pPr>
            <a:r>
              <a:rPr lang="en-US" altLang="ko-KR" sz="1600" b="1" spc="-50" dirty="0" smtClean="0"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Future Task</a:t>
            </a:r>
            <a:endParaRPr lang="en-US" altLang="ko-KR" sz="1600" b="1" spc="-50" dirty="0">
              <a:latin typeface="Times New Roman" pitchFamily="18" charset="0"/>
              <a:ea typeface="나눔고딕" pitchFamily="50" charset="-127"/>
              <a:cs typeface="Times New Roman" pitchFamily="18" charset="0"/>
            </a:endParaRPr>
          </a:p>
          <a:p>
            <a:pPr marL="333375" indent="-333375" defTabSz="628650">
              <a:lnSpc>
                <a:spcPct val="150000"/>
              </a:lnSpc>
              <a:buAutoNum type="arabicPeriod" startAt="2"/>
            </a:pPr>
            <a:endParaRPr lang="en-US" altLang="ko-KR" sz="1200" b="1" spc="-50" dirty="0" smtClean="0">
              <a:solidFill>
                <a:schemeClr val="bg1">
                  <a:lumMod val="95000"/>
                </a:schemeClr>
              </a:solidFill>
              <a:ea typeface="나눔고딕" pitchFamily="50" charset="-127"/>
              <a:cs typeface="Times New Roman" pitchFamily="18" charset="0"/>
            </a:endParaRPr>
          </a:p>
          <a:p>
            <a:pPr marL="333375" indent="-333375" defTabSz="628650">
              <a:lnSpc>
                <a:spcPct val="150000"/>
              </a:lnSpc>
            </a:pPr>
            <a:endParaRPr lang="en-US" altLang="ko-KR" sz="1200" b="1" spc="-50" dirty="0" smtClean="0">
              <a:solidFill>
                <a:schemeClr val="bg1">
                  <a:lumMod val="95000"/>
                </a:schemeClr>
              </a:solidFill>
              <a:ea typeface="나눔고딕" pitchFamily="50" charset="-127"/>
              <a:cs typeface="Times New Roman" pitchFamily="18" charset="0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 flipV="1">
            <a:off x="279628" y="2290710"/>
            <a:ext cx="2160000" cy="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 flipV="1">
            <a:off x="279628" y="1840108"/>
            <a:ext cx="2160000" cy="2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제목 11"/>
          <p:cNvSpPr>
            <a:spLocks noGrp="1"/>
          </p:cNvSpPr>
          <p:nvPr>
            <p:ph type="title"/>
          </p:nvPr>
        </p:nvSpPr>
        <p:spPr>
          <a:xfrm>
            <a:off x="241300" y="114300"/>
            <a:ext cx="8674100" cy="985838"/>
          </a:xfrm>
        </p:spPr>
        <p:txBody>
          <a:bodyPr anchor="ctr">
            <a:normAutofit/>
          </a:bodyPr>
          <a:lstStyle/>
          <a:p>
            <a:pPr algn="l"/>
            <a:r>
              <a:rPr lang="en-US" altLang="ko-KR" sz="2800" b="1" dirty="0" smtClean="0">
                <a:solidFill>
                  <a:srgbClr val="1D314E"/>
                </a:solidFill>
                <a:latin typeface="Arial Black" pitchFamily="34" charset="0"/>
              </a:rPr>
              <a:t>Contents</a:t>
            </a:r>
            <a:endParaRPr lang="ko-KR" altLang="en-US" sz="2800" b="1" dirty="0">
              <a:solidFill>
                <a:srgbClr val="1D314E"/>
              </a:solidFill>
              <a:latin typeface="Arial Black" pitchFamily="34" charset="0"/>
            </a:endParaRPr>
          </a:p>
        </p:txBody>
      </p:sp>
      <p:cxnSp>
        <p:nvCxnSpPr>
          <p:cNvPr id="9" name="직선 연결선 8"/>
          <p:cNvCxnSpPr/>
          <p:nvPr/>
        </p:nvCxnSpPr>
        <p:spPr>
          <a:xfrm flipV="1">
            <a:off x="279628" y="2741312"/>
            <a:ext cx="2160000" cy="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/>
        </p:nvCxnSpPr>
        <p:spPr>
          <a:xfrm flipV="1">
            <a:off x="279628" y="3191915"/>
            <a:ext cx="2160000" cy="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864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D:\화살표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363" y="3348842"/>
            <a:ext cx="2956956" cy="1294410"/>
          </a:xfrm>
          <a:prstGeom prst="rect">
            <a:avLst/>
          </a:prstGeom>
          <a:noFill/>
        </p:spPr>
      </p:pic>
      <p:cxnSp>
        <p:nvCxnSpPr>
          <p:cNvPr id="20" name="직선 연결선 19"/>
          <p:cNvCxnSpPr/>
          <p:nvPr/>
        </p:nvCxnSpPr>
        <p:spPr>
          <a:xfrm>
            <a:off x="364803" y="547859"/>
            <a:ext cx="8406000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제목 1"/>
          <p:cNvSpPr>
            <a:spLocks noGrp="1"/>
          </p:cNvSpPr>
          <p:nvPr>
            <p:ph type="title"/>
          </p:nvPr>
        </p:nvSpPr>
        <p:spPr>
          <a:xfrm>
            <a:off x="232794" y="35126"/>
            <a:ext cx="8296906" cy="580926"/>
          </a:xfrm>
        </p:spPr>
        <p:txBody>
          <a:bodyPr>
            <a:noAutofit/>
          </a:bodyPr>
          <a:lstStyle/>
          <a:p>
            <a:pPr algn="l"/>
            <a:r>
              <a:rPr lang="en-US" altLang="ko-KR" sz="2400" b="1" spc="-15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Future Work</a:t>
            </a:r>
            <a:endParaRPr lang="ko-KR" altLang="en-US" sz="2400" b="1" spc="-150" dirty="0">
              <a:solidFill>
                <a:schemeClr val="accent4">
                  <a:lumMod val="50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283545" y="802085"/>
            <a:ext cx="2198397" cy="6879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400" b="1" dirty="0" smtClean="0">
                <a:solidFill>
                  <a:srgbClr val="3D3C3E"/>
                </a:solidFill>
                <a:latin typeface="Century Schoolbook" pitchFamily="18" charset="0"/>
                <a:ea typeface="나눔고딕" pitchFamily="50" charset="-127"/>
                <a:cs typeface="Times New Roman" pitchFamily="18" charset="0"/>
              </a:rPr>
              <a:t>Metadata in KOSIS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77411" y="19523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BA1376A-1BCE-4C3B-85BD-05D751D6B156}" type="slidenum">
              <a:rPr lang="en-US" altLang="ko-KR" sz="800" spc="-3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pPr algn="r"/>
              <a:t>19</a:t>
            </a:fld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t> / 14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1850442" y="4693680"/>
            <a:ext cx="5669808" cy="1588340"/>
            <a:chOff x="3263584" y="4361176"/>
            <a:chExt cx="5669808" cy="1588340"/>
          </a:xfrm>
        </p:grpSpPr>
        <p:sp>
          <p:nvSpPr>
            <p:cNvPr id="9" name="타원 8"/>
            <p:cNvSpPr>
              <a:spLocks noChangeAspect="1"/>
            </p:cNvSpPr>
            <p:nvPr/>
          </p:nvSpPr>
          <p:spPr>
            <a:xfrm>
              <a:off x="5558488" y="4361176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01600" dir="3000000" algn="tl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Metadata Structure Definition</a:t>
              </a:r>
              <a:endParaRPr lang="ko-KR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타원 12"/>
            <p:cNvSpPr>
              <a:spLocks noChangeAspect="1"/>
            </p:cNvSpPr>
            <p:nvPr/>
          </p:nvSpPr>
          <p:spPr>
            <a:xfrm>
              <a:off x="3263584" y="4361176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rgbClr val="1278B6">
                    <a:shade val="30000"/>
                    <a:satMod val="115000"/>
                  </a:srgbClr>
                </a:gs>
                <a:gs pos="50000">
                  <a:srgbClr val="1278B6">
                    <a:shade val="67500"/>
                    <a:satMod val="115000"/>
                  </a:srgbClr>
                </a:gs>
                <a:gs pos="100000">
                  <a:srgbClr val="148DCA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01600" dir="3000000" algn="tl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Metadata Report</a:t>
              </a:r>
            </a:p>
            <a:p>
              <a:pPr algn="ctr"/>
              <a:r>
                <a:rPr lang="en-US" altLang="ko-KR" sz="10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Structure</a:t>
              </a:r>
              <a:endParaRPr lang="ko-KR" altLang="en-US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타원 13"/>
            <p:cNvSpPr>
              <a:spLocks noChangeAspect="1"/>
            </p:cNvSpPr>
            <p:nvPr/>
          </p:nvSpPr>
          <p:spPr>
            <a:xfrm>
              <a:off x="6705940" y="4361176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01600" dir="3000000" algn="tl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Standard</a:t>
              </a:r>
            </a:p>
            <a:p>
              <a:pPr algn="ctr"/>
              <a:r>
                <a:rPr lang="en-US" altLang="ko-KR" sz="10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Metadata </a:t>
              </a:r>
            </a:p>
            <a:p>
              <a:pPr algn="ctr"/>
              <a:r>
                <a:rPr lang="en-US" altLang="ko-KR" sz="10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Set</a:t>
              </a:r>
              <a:endParaRPr lang="ko-KR" altLang="en-US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타원 14"/>
            <p:cNvSpPr>
              <a:spLocks noChangeAspect="1"/>
            </p:cNvSpPr>
            <p:nvPr/>
          </p:nvSpPr>
          <p:spPr>
            <a:xfrm>
              <a:off x="4411036" y="4361176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2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2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01600" dir="3000000" algn="tl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Metadata </a:t>
              </a:r>
            </a:p>
            <a:p>
              <a:pPr algn="ctr"/>
              <a:r>
                <a:rPr lang="en-US" altLang="ko-KR" sz="10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Report</a:t>
              </a:r>
              <a:endParaRPr lang="ko-KR" altLang="en-US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타원 15"/>
            <p:cNvSpPr>
              <a:spLocks noChangeAspect="1"/>
            </p:cNvSpPr>
            <p:nvPr/>
          </p:nvSpPr>
          <p:spPr>
            <a:xfrm>
              <a:off x="7853392" y="4361176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01600" dir="3000000" algn="tl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Metadata </a:t>
              </a:r>
            </a:p>
            <a:p>
              <a:pPr algn="ctr"/>
              <a:r>
                <a:rPr lang="en-US" altLang="ko-KR" sz="10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Attribute &amp;</a:t>
              </a:r>
            </a:p>
            <a:p>
              <a:pPr algn="ctr"/>
              <a:r>
                <a:rPr lang="en-US" altLang="ko-KR" sz="10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Values</a:t>
              </a: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3431969" y="5489476"/>
              <a:ext cx="5237017" cy="460040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spc="-50" dirty="0" smtClean="0">
                  <a:latin typeface="Arial" pitchFamily="34" charset="0"/>
                  <a:ea typeface="나눔고딕" pitchFamily="50" charset="-127"/>
                  <a:cs typeface="Arial" pitchFamily="34" charset="0"/>
                </a:rPr>
                <a:t>SDMX Metadata Management</a:t>
              </a:r>
              <a:endParaRPr lang="ko-KR" altLang="en-US" sz="1400" b="1" spc="-50" dirty="0" smtClean="0">
                <a:latin typeface="Arial" pitchFamily="34" charset="0"/>
                <a:ea typeface="나눔고딕" pitchFamily="50" charset="-127"/>
                <a:cs typeface="Arial" pitchFamily="34" charset="0"/>
              </a:endParaRPr>
            </a:p>
          </p:txBody>
        </p:sp>
      </p:grpSp>
      <p:pic>
        <p:nvPicPr>
          <p:cNvPr id="4098" name="Picture 2" descr="D:\kkk1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26541" y="1137189"/>
            <a:ext cx="3753573" cy="222353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그룹 39"/>
          <p:cNvGrpSpPr/>
          <p:nvPr/>
        </p:nvGrpSpPr>
        <p:grpSpPr>
          <a:xfrm>
            <a:off x="4353612" y="1100588"/>
            <a:ext cx="4176240" cy="2024749"/>
            <a:chOff x="4353612" y="1100588"/>
            <a:chExt cx="4176240" cy="2024749"/>
          </a:xfrm>
        </p:grpSpPr>
        <p:pic>
          <p:nvPicPr>
            <p:cNvPr id="4103" name="Picture 7" descr="D:\kkk2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53612" y="1100588"/>
              <a:ext cx="4176240" cy="2024749"/>
            </a:xfrm>
            <a:prstGeom prst="rect">
              <a:avLst/>
            </a:prstGeom>
            <a:noFill/>
          </p:spPr>
        </p:pic>
        <p:pic>
          <p:nvPicPr>
            <p:cNvPr id="4100" name="Picture 4" descr="D:\kkk3.png"/>
            <p:cNvPicPr>
              <a:picLocks noChangeAspect="1" noChangeArrowheads="1"/>
            </p:cNvPicPr>
            <p:nvPr/>
          </p:nvPicPr>
          <p:blipFill>
            <a:blip r:embed="rId6" cstate="print"/>
            <a:stretch>
              <a:fillRect/>
            </a:stretch>
          </p:blipFill>
          <p:spPr bwMode="auto">
            <a:xfrm>
              <a:off x="5198599" y="2369838"/>
              <a:ext cx="2021066" cy="35971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34703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부제목 2"/>
          <p:cNvSpPr txBox="1">
            <a:spLocks/>
          </p:cNvSpPr>
          <p:nvPr/>
        </p:nvSpPr>
        <p:spPr>
          <a:xfrm>
            <a:off x="255952" y="1765785"/>
            <a:ext cx="5173304" cy="4714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33375" indent="-333375">
              <a:lnSpc>
                <a:spcPct val="175000"/>
              </a:lnSpc>
              <a:buFont typeface="+mj-lt"/>
              <a:buAutoNum type="arabicPeriod"/>
            </a:pPr>
            <a:r>
              <a:rPr lang="en-US" altLang="ko-KR" sz="16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SDMX in  KOSTAT</a:t>
            </a:r>
          </a:p>
          <a:p>
            <a:pPr marL="333375" indent="-333375">
              <a:lnSpc>
                <a:spcPct val="175000"/>
              </a:lnSpc>
              <a:buFont typeface="+mj-lt"/>
              <a:buAutoNum type="arabicPeriod"/>
            </a:pPr>
            <a:r>
              <a:rPr lang="en-US" altLang="ko-KR" sz="16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Assessment</a:t>
            </a:r>
          </a:p>
          <a:p>
            <a:pPr marL="333375" indent="-333375">
              <a:lnSpc>
                <a:spcPct val="175000"/>
              </a:lnSpc>
              <a:buFont typeface="+mj-lt"/>
              <a:buAutoNum type="arabicPeriod"/>
            </a:pPr>
            <a:r>
              <a:rPr lang="en-US" altLang="ko-KR" sz="16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Future Work</a:t>
            </a:r>
          </a:p>
          <a:p>
            <a:pPr marL="333375" indent="-333375">
              <a:lnSpc>
                <a:spcPct val="175000"/>
              </a:lnSpc>
            </a:pPr>
            <a:endParaRPr lang="en-US" altLang="ko-KR" sz="1600" b="1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ea typeface="나눔고딕" pitchFamily="50" charset="-127"/>
              <a:cs typeface="Times New Roman" pitchFamily="18" charset="0"/>
            </a:endParaRPr>
          </a:p>
        </p:txBody>
      </p:sp>
      <p:cxnSp>
        <p:nvCxnSpPr>
          <p:cNvPr id="26" name="직선 연결선 25"/>
          <p:cNvCxnSpPr/>
          <p:nvPr/>
        </p:nvCxnSpPr>
        <p:spPr>
          <a:xfrm flipV="1">
            <a:off x="362495" y="2290161"/>
            <a:ext cx="2160000" cy="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/>
          <p:nvPr/>
        </p:nvCxnSpPr>
        <p:spPr>
          <a:xfrm flipV="1">
            <a:off x="362495" y="2728339"/>
            <a:ext cx="2160000" cy="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 flipV="1">
            <a:off x="362495" y="1851983"/>
            <a:ext cx="2160000" cy="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제목 11"/>
          <p:cNvSpPr>
            <a:spLocks noGrp="1"/>
          </p:cNvSpPr>
          <p:nvPr>
            <p:ph type="title"/>
          </p:nvPr>
        </p:nvSpPr>
        <p:spPr>
          <a:xfrm>
            <a:off x="243848" y="152400"/>
            <a:ext cx="8531851" cy="884238"/>
          </a:xfrm>
        </p:spPr>
        <p:txBody>
          <a:bodyPr/>
          <a:lstStyle/>
          <a:p>
            <a:pPr algn="l"/>
            <a:r>
              <a:rPr lang="en-US" altLang="ko-KR" sz="2800" b="1" dirty="0" smtClean="0">
                <a:solidFill>
                  <a:srgbClr val="1D314E"/>
                </a:solidFill>
                <a:latin typeface="Arial Black" pitchFamily="34" charset="0"/>
              </a:rPr>
              <a:t>Contents</a:t>
            </a:r>
            <a:endParaRPr lang="ko-KR" altLang="en-US" sz="2800" b="1" dirty="0">
              <a:solidFill>
                <a:srgbClr val="1D314E"/>
              </a:solidFill>
              <a:latin typeface="Arial Black" pitchFamily="34" charset="0"/>
            </a:endParaRPr>
          </a:p>
        </p:txBody>
      </p:sp>
      <p:cxnSp>
        <p:nvCxnSpPr>
          <p:cNvPr id="7" name="직선 연결선 6"/>
          <p:cNvCxnSpPr/>
          <p:nvPr/>
        </p:nvCxnSpPr>
        <p:spPr>
          <a:xfrm flipV="1">
            <a:off x="362495" y="3166518"/>
            <a:ext cx="2160000" cy="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31054" y="2425349"/>
            <a:ext cx="3474171" cy="1041751"/>
          </a:xfrm>
        </p:spPr>
        <p:txBody>
          <a:bodyPr anchor="t">
            <a:normAutofit/>
          </a:bodyPr>
          <a:lstStyle/>
          <a:p>
            <a:pPr algn="l"/>
            <a:r>
              <a:rPr lang="en-US" altLang="ko-KR" sz="4000" b="1" spc="-250" dirty="0" smtClean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THANK YOU</a:t>
            </a:r>
            <a:endParaRPr lang="ko-KR" altLang="en-US" sz="4000" b="1" spc="-250" dirty="0">
              <a:solidFill>
                <a:schemeClr val="accent4">
                  <a:lumMod val="50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64803" y="3434686"/>
            <a:ext cx="8406000" cy="0"/>
          </a:xfrm>
          <a:prstGeom prst="line">
            <a:avLst/>
          </a:prstGeom>
          <a:ln w="127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부제목 2"/>
          <p:cNvSpPr txBox="1">
            <a:spLocks/>
          </p:cNvSpPr>
          <p:nvPr/>
        </p:nvSpPr>
        <p:spPr>
          <a:xfrm>
            <a:off x="264463" y="6387291"/>
            <a:ext cx="3204878" cy="456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800" spc="-20" dirty="0" smtClean="0">
                <a:solidFill>
                  <a:schemeClr val="bg1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이 문서는 나눔글꼴로 작성되었습니다</a:t>
            </a:r>
            <a:r>
              <a:rPr lang="en-US" altLang="ko-KR" sz="800" spc="-20" dirty="0" smtClean="0">
                <a:solidFill>
                  <a:schemeClr val="bg1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800" u="sng" spc="-20" dirty="0" smtClean="0">
                <a:solidFill>
                  <a:srgbClr val="4495D2"/>
                </a:solidFill>
                <a:latin typeface="나눔고딕" pitchFamily="50" charset="-127"/>
                <a:ea typeface="나눔고딕" pitchFamily="50" charset="-127"/>
                <a:hlinkClick r:id="rId3"/>
              </a:rPr>
              <a:t>설치하기</a:t>
            </a:r>
            <a:endParaRPr lang="ko-KR" altLang="en-US" sz="800" u="sng" spc="-20" dirty="0">
              <a:solidFill>
                <a:srgbClr val="4495D2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그룹 21"/>
          <p:cNvGrpSpPr/>
          <p:nvPr/>
        </p:nvGrpSpPr>
        <p:grpSpPr>
          <a:xfrm>
            <a:off x="364473" y="3424872"/>
            <a:ext cx="3600000" cy="425886"/>
            <a:chOff x="364474" y="2224331"/>
            <a:chExt cx="2483371" cy="425886"/>
          </a:xfrm>
        </p:grpSpPr>
        <p:cxnSp>
          <p:nvCxnSpPr>
            <p:cNvPr id="23" name="직선 연결선 22"/>
            <p:cNvCxnSpPr/>
            <p:nvPr/>
          </p:nvCxnSpPr>
          <p:spPr>
            <a:xfrm flipV="1">
              <a:off x="366713" y="2224331"/>
              <a:ext cx="2481132" cy="2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 flipV="1">
              <a:off x="364474" y="2650197"/>
              <a:ext cx="2481132" cy="2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부제목 2"/>
          <p:cNvSpPr txBox="1">
            <a:spLocks/>
          </p:cNvSpPr>
          <p:nvPr/>
        </p:nvSpPr>
        <p:spPr>
          <a:xfrm>
            <a:off x="255952" y="1765785"/>
            <a:ext cx="5173304" cy="36253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33375" indent="-333375">
              <a:lnSpc>
                <a:spcPct val="175000"/>
              </a:lnSpc>
              <a:buFont typeface="+mj-lt"/>
              <a:buAutoNum type="arabicPeriod"/>
            </a:pPr>
            <a:r>
              <a:rPr lang="en-US" altLang="ko-KR" sz="16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SDMX in KOSTAT</a:t>
            </a:r>
          </a:p>
          <a:p>
            <a:pPr marL="333375" indent="-333375">
              <a:lnSpc>
                <a:spcPct val="175000"/>
              </a:lnSpc>
              <a:tabLst>
                <a:tab pos="628650" algn="l"/>
              </a:tabLst>
            </a:pPr>
            <a:r>
              <a:rPr lang="en-US" altLang="ko-KR" sz="12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	</a:t>
            </a:r>
            <a:r>
              <a:rPr lang="en-US" altLang="ko-KR" sz="12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1.1  Background - KOSIS</a:t>
            </a:r>
            <a:endParaRPr lang="en-US" altLang="ko-KR" sz="1200" b="1" spc="-5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ea typeface="나눔고딕" pitchFamily="50" charset="-127"/>
              <a:cs typeface="Times New Roman" pitchFamily="18" charset="0"/>
            </a:endParaRPr>
          </a:p>
          <a:p>
            <a:pPr marL="333375" indent="-333375">
              <a:lnSpc>
                <a:spcPct val="150000"/>
              </a:lnSpc>
              <a:tabLst>
                <a:tab pos="628650" algn="l"/>
              </a:tabLst>
            </a:pPr>
            <a:r>
              <a:rPr lang="en-US" altLang="ko-KR" sz="12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	</a:t>
            </a:r>
            <a:r>
              <a:rPr lang="en-US" altLang="ko-KR" sz="12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1.2  SDMX in KOSIS</a:t>
            </a:r>
          </a:p>
          <a:p>
            <a:pPr marL="333375" indent="-333375">
              <a:lnSpc>
                <a:spcPct val="150000"/>
              </a:lnSpc>
              <a:tabLst>
                <a:tab pos="628650" algn="l"/>
              </a:tabLst>
            </a:pPr>
            <a:r>
              <a:rPr lang="en-US" altLang="ko-KR" sz="12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	1.3  SDMX in KOSIS Open API</a:t>
            </a:r>
          </a:p>
          <a:p>
            <a:pPr marL="333375" indent="-333375">
              <a:lnSpc>
                <a:spcPct val="150000"/>
              </a:lnSpc>
              <a:tabLst>
                <a:tab pos="628650" algn="l"/>
              </a:tabLst>
            </a:pPr>
            <a:r>
              <a:rPr lang="en-US" altLang="ko-KR" sz="12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	1.4  SDMX in KODAPS</a:t>
            </a:r>
          </a:p>
          <a:p>
            <a:pPr marL="342900" indent="-342900" defTabSz="355600">
              <a:lnSpc>
                <a:spcPct val="175000"/>
              </a:lnSpc>
              <a:buAutoNum type="arabicPeriod" startAt="2"/>
            </a:pPr>
            <a:r>
              <a:rPr lang="en-US" altLang="ko-KR" sz="1600" b="1" spc="-5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Assessment</a:t>
            </a:r>
          </a:p>
          <a:p>
            <a:pPr marL="342900" indent="-342900" defTabSz="355600">
              <a:lnSpc>
                <a:spcPct val="175000"/>
              </a:lnSpc>
              <a:buFontTx/>
              <a:buAutoNum type="arabicPeriod" startAt="2"/>
            </a:pPr>
            <a:r>
              <a:rPr lang="en-US" altLang="ko-KR" sz="1600" b="1" spc="-5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ea typeface="나눔고딕" pitchFamily="50" charset="-127"/>
                <a:cs typeface="Times New Roman" pitchFamily="18" charset="0"/>
              </a:rPr>
              <a:t>Future Work</a:t>
            </a:r>
          </a:p>
          <a:p>
            <a:pPr marL="342900" indent="-342900" defTabSz="355600">
              <a:lnSpc>
                <a:spcPct val="175000"/>
              </a:lnSpc>
              <a:buAutoNum type="arabicPeriod" startAt="2"/>
            </a:pPr>
            <a:endParaRPr lang="en-US" altLang="ko-KR" sz="1600" b="1" spc="-50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ea typeface="나눔고딕" pitchFamily="50" charset="-127"/>
              <a:cs typeface="Times New Roman" pitchFamily="18" charset="0"/>
            </a:endParaRPr>
          </a:p>
        </p:txBody>
      </p:sp>
      <p:cxnSp>
        <p:nvCxnSpPr>
          <p:cNvPr id="33" name="직선 연결선 32"/>
          <p:cNvCxnSpPr/>
          <p:nvPr/>
        </p:nvCxnSpPr>
        <p:spPr>
          <a:xfrm flipV="1">
            <a:off x="366713" y="1851983"/>
            <a:ext cx="3600000" cy="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제목 14"/>
          <p:cNvSpPr>
            <a:spLocks noGrp="1"/>
          </p:cNvSpPr>
          <p:nvPr>
            <p:ph type="title"/>
          </p:nvPr>
        </p:nvSpPr>
        <p:spPr>
          <a:xfrm>
            <a:off x="241300" y="139700"/>
            <a:ext cx="8547100" cy="901700"/>
          </a:xfrm>
        </p:spPr>
        <p:txBody>
          <a:bodyPr>
            <a:normAutofit/>
          </a:bodyPr>
          <a:lstStyle/>
          <a:p>
            <a:pPr algn="l"/>
            <a:r>
              <a:rPr lang="en-US" altLang="ko-KR" sz="2800" b="1" dirty="0" smtClean="0">
                <a:solidFill>
                  <a:srgbClr val="1D314E"/>
                </a:solidFill>
                <a:latin typeface="Arial Black" pitchFamily="34" charset="0"/>
              </a:rPr>
              <a:t>Contents</a:t>
            </a:r>
            <a:endParaRPr lang="ko-KR" altLang="en-US" sz="2800" b="1" dirty="0">
              <a:solidFill>
                <a:srgbClr val="1D314E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3455" y="195231"/>
            <a:ext cx="2089220" cy="277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3375" indent="-333375">
              <a:lnSpc>
                <a:spcPct val="175000"/>
              </a:lnSpc>
              <a:tabLst>
                <a:tab pos="628650" algn="l"/>
              </a:tabLst>
            </a:pPr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1.1 </a:t>
            </a:r>
            <a:r>
              <a:rPr lang="en-US" altLang="ko-KR" sz="8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Background - KOSIS</a:t>
            </a:r>
            <a:endParaRPr lang="en-US" altLang="ko-KR" sz="800" b="1" spc="-5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364803" y="547859"/>
            <a:ext cx="8406000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제목 1"/>
          <p:cNvSpPr>
            <a:spLocks noGrp="1"/>
          </p:cNvSpPr>
          <p:nvPr>
            <p:ph type="title"/>
          </p:nvPr>
        </p:nvSpPr>
        <p:spPr>
          <a:xfrm>
            <a:off x="256544" y="700126"/>
            <a:ext cx="8296906" cy="580926"/>
          </a:xfrm>
        </p:spPr>
        <p:txBody>
          <a:bodyPr>
            <a:noAutofit/>
          </a:bodyPr>
          <a:lstStyle/>
          <a:p>
            <a:pPr algn="l"/>
            <a:r>
              <a:rPr lang="en-US" altLang="ko-KR" sz="2400" b="1" spc="-15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KOSIS (KOrean Statistical Information Service)</a:t>
            </a:r>
            <a:endParaRPr lang="ko-KR" altLang="en-US" sz="2400" b="1" spc="-150" dirty="0">
              <a:solidFill>
                <a:schemeClr val="accent4">
                  <a:lumMod val="50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259796" y="1631109"/>
            <a:ext cx="1959530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b="1" dirty="0" smtClean="0">
                <a:solidFill>
                  <a:srgbClr val="3D3C3E"/>
                </a:solidFill>
                <a:latin typeface="Century Schoolbook" pitchFamily="18" charset="0"/>
                <a:ea typeface="나눔고딕" pitchFamily="50" charset="-127"/>
                <a:cs typeface="Times New Roman" pitchFamily="18" charset="0"/>
              </a:rPr>
              <a:t>Features</a:t>
            </a: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1750252" y="1560247"/>
            <a:ext cx="6687852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accent4"/>
                </a:solidFill>
                <a:latin typeface="Arial Rounded MT Bold" pitchFamily="34" charset="0"/>
                <a:cs typeface="Arial" pitchFamily="34" charset="0"/>
              </a:rPr>
              <a:t> http://kosis.kr/</a:t>
            </a:r>
            <a:endParaRPr lang="en-US" altLang="ko-KR" sz="1200" dirty="0" smtClean="0">
              <a:solidFill>
                <a:srgbClr val="3D3C3E"/>
              </a:solidFill>
            </a:endParaRPr>
          </a:p>
          <a:p>
            <a:pPr marL="0" indent="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rgbClr val="3D3C3E"/>
                </a:solidFill>
              </a:rPr>
              <a:t> Korea’s portal on official statistics</a:t>
            </a:r>
          </a:p>
          <a:p>
            <a:pPr marL="0" indent="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rgbClr val="3D3C3E"/>
                </a:solidFill>
              </a:rPr>
              <a:t> Provides 110,908 statistical tables of 826 subjects of official statistics (JUL, 2015)</a:t>
            </a:r>
            <a:endParaRPr lang="ko-KR" altLang="en-US" sz="1200" dirty="0">
              <a:solidFill>
                <a:srgbClr val="3D3C3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77411" y="19523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BA1376A-1BCE-4C3B-85BD-05D751D6B156}" type="slidenum">
              <a:rPr lang="en-US" altLang="ko-KR" sz="800" spc="-3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pPr algn="r"/>
              <a:t>4</a:t>
            </a:fld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t> / 14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8195" name="Picture 3" descr="D:\6.박진현\05. SMDX\발표\이미지\PJH\이미지 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1777" y="2411604"/>
            <a:ext cx="6347435" cy="35079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4703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직선 연결선 19"/>
          <p:cNvCxnSpPr/>
          <p:nvPr/>
        </p:nvCxnSpPr>
        <p:spPr>
          <a:xfrm>
            <a:off x="364803" y="547859"/>
            <a:ext cx="8406000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제목 1"/>
          <p:cNvSpPr>
            <a:spLocks noGrp="1"/>
          </p:cNvSpPr>
          <p:nvPr>
            <p:ph type="title"/>
          </p:nvPr>
        </p:nvSpPr>
        <p:spPr>
          <a:xfrm>
            <a:off x="256544" y="700126"/>
            <a:ext cx="8296906" cy="580926"/>
          </a:xfrm>
        </p:spPr>
        <p:txBody>
          <a:bodyPr>
            <a:noAutofit/>
          </a:bodyPr>
          <a:lstStyle/>
          <a:p>
            <a:pPr algn="l"/>
            <a:r>
              <a:rPr lang="en-US" altLang="ko-KR" sz="2400" b="1" spc="-15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KOSIS Statistical Data Representation</a:t>
            </a:r>
            <a:endParaRPr lang="ko-KR" altLang="en-US" sz="2400" b="1" spc="-150" dirty="0">
              <a:solidFill>
                <a:schemeClr val="accent4">
                  <a:lumMod val="50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77411" y="19523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BA1376A-1BCE-4C3B-85BD-05D751D6B156}" type="slidenum">
              <a:rPr lang="en-US" altLang="ko-KR" sz="800" spc="-3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pPr algn="r"/>
              <a:t>5</a:t>
            </a:fld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t> / 14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4" name="내용 개체 틀 2"/>
          <p:cNvSpPr txBox="1">
            <a:spLocks/>
          </p:cNvSpPr>
          <p:nvPr/>
        </p:nvSpPr>
        <p:spPr>
          <a:xfrm>
            <a:off x="459820" y="2050209"/>
            <a:ext cx="6626779" cy="3626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Char char="§"/>
            </a:pPr>
            <a:r>
              <a:rPr lang="en-US" altLang="ko-KR" sz="1800" b="1" dirty="0" smtClean="0">
                <a:solidFill>
                  <a:srgbClr val="3D3C3E"/>
                </a:solidFill>
                <a:latin typeface="Century Schoolbook" pitchFamily="18" charset="0"/>
                <a:ea typeface="나눔고딕" pitchFamily="50" charset="-127"/>
                <a:cs typeface="Times New Roman" pitchFamily="18" charset="0"/>
              </a:rPr>
              <a:t> Multi dimensional structure </a:t>
            </a:r>
          </a:p>
          <a:p>
            <a:pPr marL="0" indent="0">
              <a:buNone/>
            </a:pPr>
            <a:r>
              <a:rPr lang="en-US" altLang="ko-KR" sz="1600" b="1" dirty="0" smtClean="0">
                <a:solidFill>
                  <a:srgbClr val="3D3C3E"/>
                </a:solidFill>
                <a:latin typeface="Century Schoolbook" pitchFamily="18" charset="0"/>
                <a:ea typeface="나눔고딕" pitchFamily="50" charset="-127"/>
                <a:cs typeface="Times New Roman" pitchFamily="18" charset="0"/>
              </a:rPr>
              <a:t>       • Items</a:t>
            </a:r>
          </a:p>
          <a:p>
            <a:pPr marL="0" indent="0">
              <a:buNone/>
            </a:pPr>
            <a:r>
              <a:rPr lang="en-US" altLang="ko-KR" sz="1600" b="1" dirty="0" smtClean="0">
                <a:solidFill>
                  <a:srgbClr val="3D3C3E"/>
                </a:solidFill>
                <a:latin typeface="Century Schoolbook" pitchFamily="18" charset="0"/>
                <a:ea typeface="나눔고딕" pitchFamily="50" charset="-127"/>
                <a:cs typeface="Times New Roman" pitchFamily="18" charset="0"/>
              </a:rPr>
              <a:t>       • Classifications(n) </a:t>
            </a:r>
          </a:p>
          <a:p>
            <a:pPr marL="0" indent="0">
              <a:buNone/>
            </a:pPr>
            <a:r>
              <a:rPr lang="en-US" altLang="ko-KR" sz="1600" b="1" dirty="0" smtClean="0">
                <a:solidFill>
                  <a:srgbClr val="3D3C3E"/>
                </a:solidFill>
                <a:latin typeface="Century Schoolbook" pitchFamily="18" charset="0"/>
                <a:ea typeface="나눔고딕" pitchFamily="50" charset="-127"/>
                <a:cs typeface="Times New Roman" pitchFamily="18" charset="0"/>
              </a:rPr>
              <a:t>       • Frequency</a:t>
            </a:r>
          </a:p>
          <a:p>
            <a:pPr marL="0" indent="0">
              <a:buNone/>
            </a:pPr>
            <a:r>
              <a:rPr lang="en-US" altLang="ko-KR" sz="1600" b="1" dirty="0" smtClean="0">
                <a:solidFill>
                  <a:srgbClr val="3D3C3E"/>
                </a:solidFill>
                <a:latin typeface="Century Schoolbook" pitchFamily="18" charset="0"/>
                <a:ea typeface="나눔고딕" pitchFamily="50" charset="-127"/>
                <a:cs typeface="Times New Roman" pitchFamily="18" charset="0"/>
              </a:rPr>
              <a:t>       • Time period</a:t>
            </a:r>
          </a:p>
          <a:p>
            <a:pPr marL="0" indent="0">
              <a:buNone/>
            </a:pPr>
            <a:endParaRPr lang="en-US" altLang="ko-KR" sz="1200" b="1" dirty="0" smtClean="0">
              <a:solidFill>
                <a:srgbClr val="3D3C3E"/>
              </a:solidFill>
              <a:latin typeface="Century Schoolbook" pitchFamily="18" charset="0"/>
              <a:ea typeface="나눔고딕" pitchFamily="50" charset="-127"/>
              <a:cs typeface="Times New Roman" pitchFamily="18" charset="0"/>
            </a:endParaRPr>
          </a:p>
          <a:p>
            <a:pPr marL="0" indent="0">
              <a:buNone/>
            </a:pPr>
            <a:endParaRPr lang="en-US" altLang="ko-KR" sz="1200" b="1" dirty="0" smtClean="0">
              <a:solidFill>
                <a:srgbClr val="3D3C3E"/>
              </a:solidFill>
              <a:latin typeface="Century Schoolbook" pitchFamily="18" charset="0"/>
              <a:ea typeface="나눔고딕" pitchFamily="50" charset="-127"/>
              <a:cs typeface="Times New Roman" pitchFamily="18" charset="0"/>
            </a:endParaRPr>
          </a:p>
          <a:p>
            <a:pPr marL="0" indent="0">
              <a:buNone/>
            </a:pPr>
            <a:endParaRPr lang="en-US" altLang="ko-KR" sz="1200" b="1" dirty="0" smtClean="0">
              <a:solidFill>
                <a:srgbClr val="3D3C3E"/>
              </a:solidFill>
              <a:latin typeface="Century Schoolbook" pitchFamily="18" charset="0"/>
              <a:ea typeface="나눔고딕" pitchFamily="50" charset="-127"/>
              <a:cs typeface="Times New Roman" pitchFamily="18" charset="0"/>
            </a:endParaRPr>
          </a:p>
          <a:p>
            <a:pPr marL="0" indent="0">
              <a:buFont typeface="Wingdings" pitchFamily="2" charset="2"/>
              <a:buChar char="§"/>
            </a:pPr>
            <a:endParaRPr lang="en-US" altLang="ko-KR" sz="1200" b="1" dirty="0" smtClean="0">
              <a:solidFill>
                <a:srgbClr val="3D3C3E"/>
              </a:solidFill>
              <a:latin typeface="Century Schoolbook" pitchFamily="18" charset="0"/>
              <a:ea typeface="나눔고딕" pitchFamily="50" charset="-127"/>
              <a:cs typeface="Times New Roman" pitchFamily="18" charset="0"/>
            </a:endParaRPr>
          </a:p>
          <a:p>
            <a:pPr marL="0" indent="0">
              <a:buNone/>
            </a:pPr>
            <a:endParaRPr lang="en-US" altLang="ko-KR" sz="1200" b="1" dirty="0" smtClean="0">
              <a:solidFill>
                <a:srgbClr val="3D3C3E"/>
              </a:solidFill>
              <a:latin typeface="Century Schoolbook" pitchFamily="18" charset="0"/>
              <a:ea typeface="나눔고딕" pitchFamily="50" charset="-127"/>
              <a:cs typeface="Times New Roman" pitchFamily="18" charset="0"/>
            </a:endParaRPr>
          </a:p>
          <a:p>
            <a:pPr marL="0" indent="0">
              <a:buNone/>
            </a:pPr>
            <a:endParaRPr lang="en-US" altLang="ko-KR" sz="1200" b="1" dirty="0" smtClean="0">
              <a:solidFill>
                <a:srgbClr val="3D3C3E"/>
              </a:solidFill>
              <a:latin typeface="Century Schoolbook" pitchFamily="18" charset="0"/>
              <a:ea typeface="나눔고딕" pitchFamily="50" charset="-127"/>
              <a:cs typeface="Times New Roman" pitchFamily="18" charset="0"/>
            </a:endParaRPr>
          </a:p>
          <a:p>
            <a:pPr marL="0" indent="0">
              <a:buNone/>
            </a:pPr>
            <a:endParaRPr lang="en-US" altLang="ko-KR" sz="1200" b="1" dirty="0" smtClean="0">
              <a:solidFill>
                <a:srgbClr val="3D3C3E"/>
              </a:solidFill>
              <a:latin typeface="Century Schoolbook" pitchFamily="18" charset="0"/>
              <a:ea typeface="나눔고딕" pitchFamily="50" charset="-127"/>
              <a:cs typeface="Times New Roman" pitchFamily="18" charset="0"/>
            </a:endParaRPr>
          </a:p>
          <a:p>
            <a:pPr marL="0" indent="0">
              <a:buNone/>
            </a:pPr>
            <a:endParaRPr lang="en-US" altLang="ko-KR" sz="1200" b="1" dirty="0" smtClean="0">
              <a:solidFill>
                <a:srgbClr val="3D3C3E"/>
              </a:solidFill>
              <a:latin typeface="Century Schoolbook" pitchFamily="18" charset="0"/>
              <a:ea typeface="나눔고딕" pitchFamily="50" charset="-127"/>
              <a:cs typeface="Times New Roman" pitchFamily="18" charset="0"/>
            </a:endParaRPr>
          </a:p>
          <a:p>
            <a:pPr marL="0" indent="0">
              <a:buNone/>
            </a:pPr>
            <a:endParaRPr lang="en-US" altLang="ko-KR" sz="1200" b="1" dirty="0" smtClean="0">
              <a:solidFill>
                <a:srgbClr val="3D3C3E"/>
              </a:solidFill>
              <a:latin typeface="Century Schoolbook" pitchFamily="18" charset="0"/>
              <a:ea typeface="나눔고딕" pitchFamily="50" charset="-127"/>
              <a:cs typeface="Times New Roman" pitchFamily="18" charset="0"/>
            </a:endParaRPr>
          </a:p>
        </p:txBody>
      </p:sp>
      <p:sp>
        <p:nvSpPr>
          <p:cNvPr id="126" name="내용 개체 틀 2"/>
          <p:cNvSpPr txBox="1">
            <a:spLocks/>
          </p:cNvSpPr>
          <p:nvPr/>
        </p:nvSpPr>
        <p:spPr>
          <a:xfrm>
            <a:off x="8096251" y="4098084"/>
            <a:ext cx="1581150" cy="46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ko-KR" sz="1200" b="1" dirty="0" smtClean="0">
              <a:solidFill>
                <a:srgbClr val="3D3C3E"/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  <p:sp>
        <p:nvSpPr>
          <p:cNvPr id="160" name="내용 개체 틀 2"/>
          <p:cNvSpPr txBox="1">
            <a:spLocks/>
          </p:cNvSpPr>
          <p:nvPr/>
        </p:nvSpPr>
        <p:spPr>
          <a:xfrm>
            <a:off x="7577096" y="3478959"/>
            <a:ext cx="1959530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Frequency</a:t>
            </a:r>
          </a:p>
          <a:p>
            <a:pPr marL="0" indent="0">
              <a:buNone/>
            </a:pPr>
            <a:r>
              <a:rPr lang="en-US" altLang="ko-KR" sz="12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Time period</a:t>
            </a:r>
          </a:p>
        </p:txBody>
      </p:sp>
      <p:grpSp>
        <p:nvGrpSpPr>
          <p:cNvPr id="199" name="그룹 198"/>
          <p:cNvGrpSpPr/>
          <p:nvPr/>
        </p:nvGrpSpPr>
        <p:grpSpPr>
          <a:xfrm>
            <a:off x="3780925" y="1647825"/>
            <a:ext cx="4486276" cy="4648200"/>
            <a:chOff x="3590925" y="1647825"/>
            <a:chExt cx="4486276" cy="4648200"/>
          </a:xfrm>
        </p:grpSpPr>
        <p:cxnSp>
          <p:nvCxnSpPr>
            <p:cNvPr id="130" name="직선 연결선 129"/>
            <p:cNvCxnSpPr/>
            <p:nvPr/>
          </p:nvCxnSpPr>
          <p:spPr>
            <a:xfrm>
              <a:off x="4594875" y="5231054"/>
              <a:ext cx="218798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직선 연결선 131"/>
            <p:cNvCxnSpPr/>
            <p:nvPr/>
          </p:nvCxnSpPr>
          <p:spPr>
            <a:xfrm>
              <a:off x="4897686" y="4676382"/>
              <a:ext cx="2187980" cy="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직선 연결선 132"/>
            <p:cNvCxnSpPr/>
            <p:nvPr/>
          </p:nvCxnSpPr>
          <p:spPr>
            <a:xfrm>
              <a:off x="5245028" y="4121709"/>
              <a:ext cx="2187980" cy="0"/>
            </a:xfrm>
            <a:prstGeom prst="line">
              <a:avLst/>
            </a:prstGeom>
            <a:ln w="317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직선 연결선 133"/>
            <p:cNvCxnSpPr/>
            <p:nvPr/>
          </p:nvCxnSpPr>
          <p:spPr>
            <a:xfrm>
              <a:off x="4594875" y="3065612"/>
              <a:ext cx="2187980" cy="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직선 연결선 134"/>
            <p:cNvCxnSpPr/>
            <p:nvPr/>
          </p:nvCxnSpPr>
          <p:spPr>
            <a:xfrm>
              <a:off x="4897686" y="2510940"/>
              <a:ext cx="2187980" cy="0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직선 연결선 135"/>
            <p:cNvCxnSpPr/>
            <p:nvPr/>
          </p:nvCxnSpPr>
          <p:spPr>
            <a:xfrm>
              <a:off x="5235503" y="1946742"/>
              <a:ext cx="2187980" cy="0"/>
            </a:xfrm>
            <a:prstGeom prst="line">
              <a:avLst/>
            </a:prstGeom>
            <a:ln w="317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직선 연결선 137"/>
            <p:cNvCxnSpPr/>
            <p:nvPr/>
          </p:nvCxnSpPr>
          <p:spPr>
            <a:xfrm flipV="1">
              <a:off x="4603781" y="3047862"/>
              <a:ext cx="0" cy="2180256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직선 연결선 138"/>
            <p:cNvCxnSpPr/>
            <p:nvPr/>
          </p:nvCxnSpPr>
          <p:spPr>
            <a:xfrm flipV="1">
              <a:off x="6767988" y="3056736"/>
              <a:ext cx="0" cy="21802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직선 연결선 139"/>
            <p:cNvCxnSpPr/>
            <p:nvPr/>
          </p:nvCxnSpPr>
          <p:spPr>
            <a:xfrm flipV="1">
              <a:off x="7079705" y="2506501"/>
              <a:ext cx="0" cy="2180256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직선 연결선 140"/>
            <p:cNvCxnSpPr/>
            <p:nvPr/>
          </p:nvCxnSpPr>
          <p:spPr>
            <a:xfrm flipV="1">
              <a:off x="7417522" y="1947391"/>
              <a:ext cx="0" cy="2180256"/>
            </a:xfrm>
            <a:prstGeom prst="line">
              <a:avLst/>
            </a:prstGeom>
            <a:ln w="317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직선 연결선 141"/>
            <p:cNvCxnSpPr/>
            <p:nvPr/>
          </p:nvCxnSpPr>
          <p:spPr>
            <a:xfrm flipV="1">
              <a:off x="4603781" y="3056736"/>
              <a:ext cx="0" cy="2180256"/>
            </a:xfrm>
            <a:prstGeom prst="line">
              <a:avLst/>
            </a:prstGeom>
            <a:ln w="317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직선 연결선 142"/>
            <p:cNvCxnSpPr/>
            <p:nvPr/>
          </p:nvCxnSpPr>
          <p:spPr>
            <a:xfrm flipV="1">
              <a:off x="4915498" y="2506501"/>
              <a:ext cx="0" cy="2180256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직선 연결선 143"/>
            <p:cNvCxnSpPr/>
            <p:nvPr/>
          </p:nvCxnSpPr>
          <p:spPr>
            <a:xfrm flipV="1">
              <a:off x="5262840" y="1947391"/>
              <a:ext cx="0" cy="2180256"/>
            </a:xfrm>
            <a:prstGeom prst="line">
              <a:avLst/>
            </a:prstGeom>
            <a:ln w="317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직선 연결선 145"/>
            <p:cNvCxnSpPr/>
            <p:nvPr/>
          </p:nvCxnSpPr>
          <p:spPr>
            <a:xfrm flipH="1">
              <a:off x="6759082" y="1956267"/>
              <a:ext cx="650153" cy="1118220"/>
            </a:xfrm>
            <a:prstGeom prst="line">
              <a:avLst/>
            </a:prstGeom>
            <a:ln w="317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직선 연결선 147"/>
            <p:cNvCxnSpPr/>
            <p:nvPr/>
          </p:nvCxnSpPr>
          <p:spPr>
            <a:xfrm flipH="1">
              <a:off x="6767988" y="4121709"/>
              <a:ext cx="650153" cy="111822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직선 연결선 148"/>
            <p:cNvCxnSpPr/>
            <p:nvPr/>
          </p:nvCxnSpPr>
          <p:spPr>
            <a:xfrm flipH="1">
              <a:off x="6785801" y="2870367"/>
              <a:ext cx="650153" cy="1118220"/>
            </a:xfrm>
            <a:prstGeom prst="line">
              <a:avLst/>
            </a:prstGeom>
            <a:ln w="317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직선 연결선 149"/>
            <p:cNvCxnSpPr/>
            <p:nvPr/>
          </p:nvCxnSpPr>
          <p:spPr>
            <a:xfrm flipH="1">
              <a:off x="4603781" y="1938517"/>
              <a:ext cx="650153" cy="1118220"/>
            </a:xfrm>
            <a:prstGeom prst="line">
              <a:avLst/>
            </a:prstGeom>
            <a:ln w="317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직선 연결선 150"/>
            <p:cNvCxnSpPr/>
            <p:nvPr/>
          </p:nvCxnSpPr>
          <p:spPr>
            <a:xfrm flipH="1">
              <a:off x="4621594" y="4112834"/>
              <a:ext cx="650153" cy="1118220"/>
            </a:xfrm>
            <a:prstGeom prst="line">
              <a:avLst/>
            </a:prstGeom>
            <a:ln w="317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직선 연결선 151"/>
            <p:cNvCxnSpPr/>
            <p:nvPr/>
          </p:nvCxnSpPr>
          <p:spPr>
            <a:xfrm flipH="1">
              <a:off x="4621594" y="2861493"/>
              <a:ext cx="650153" cy="1118220"/>
            </a:xfrm>
            <a:prstGeom prst="line">
              <a:avLst/>
            </a:prstGeom>
            <a:ln w="31750">
              <a:solidFill>
                <a:schemeClr val="accent3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직선 연결선 152"/>
            <p:cNvCxnSpPr/>
            <p:nvPr/>
          </p:nvCxnSpPr>
          <p:spPr>
            <a:xfrm>
              <a:off x="4612688" y="3988587"/>
              <a:ext cx="2187980" cy="0"/>
            </a:xfrm>
            <a:prstGeom prst="line">
              <a:avLst/>
            </a:prstGeom>
            <a:ln w="317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직선 연결선 153"/>
            <p:cNvCxnSpPr/>
            <p:nvPr/>
          </p:nvCxnSpPr>
          <p:spPr>
            <a:xfrm>
              <a:off x="5245028" y="2896992"/>
              <a:ext cx="2187980" cy="0"/>
            </a:xfrm>
            <a:prstGeom prst="line">
              <a:avLst/>
            </a:prstGeom>
            <a:ln w="31750">
              <a:solidFill>
                <a:schemeClr val="accent3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직선 연결선 154"/>
            <p:cNvCxnSpPr/>
            <p:nvPr/>
          </p:nvCxnSpPr>
          <p:spPr>
            <a:xfrm flipV="1">
              <a:off x="5449870" y="3056736"/>
              <a:ext cx="0" cy="2180256"/>
            </a:xfrm>
            <a:prstGeom prst="line">
              <a:avLst/>
            </a:prstGeom>
            <a:ln w="317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직선 연결선 155"/>
            <p:cNvCxnSpPr/>
            <p:nvPr/>
          </p:nvCxnSpPr>
          <p:spPr>
            <a:xfrm flipV="1">
              <a:off x="6100023" y="1965141"/>
              <a:ext cx="0" cy="2180256"/>
            </a:xfrm>
            <a:prstGeom prst="line">
              <a:avLst/>
            </a:prstGeom>
            <a:ln w="31750">
              <a:solidFill>
                <a:srgbClr val="92D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직선 연결선 156"/>
            <p:cNvCxnSpPr/>
            <p:nvPr/>
          </p:nvCxnSpPr>
          <p:spPr>
            <a:xfrm flipH="1">
              <a:off x="5449870" y="1947392"/>
              <a:ext cx="650153" cy="1118220"/>
            </a:xfrm>
            <a:prstGeom prst="line">
              <a:avLst/>
            </a:prstGeom>
            <a:ln w="317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직선 연결선 157"/>
            <p:cNvCxnSpPr/>
            <p:nvPr/>
          </p:nvCxnSpPr>
          <p:spPr>
            <a:xfrm flipH="1">
              <a:off x="5458777" y="4121709"/>
              <a:ext cx="650153" cy="1118220"/>
            </a:xfrm>
            <a:prstGeom prst="line">
              <a:avLst/>
            </a:prstGeom>
            <a:ln w="31750">
              <a:solidFill>
                <a:srgbClr val="92D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내용 개체 틀 2"/>
            <p:cNvSpPr txBox="1">
              <a:spLocks/>
            </p:cNvSpPr>
            <p:nvPr/>
          </p:nvSpPr>
          <p:spPr>
            <a:xfrm>
              <a:off x="3590925" y="5259853"/>
              <a:ext cx="1467073" cy="103617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ko-KR" sz="1200" b="1" dirty="0" smtClean="0">
                  <a:solidFill>
                    <a:schemeClr val="accent5">
                      <a:lumMod val="50000"/>
                    </a:schemeClr>
                  </a:solidFill>
                  <a:latin typeface="Arial" pitchFamily="34" charset="0"/>
                  <a:ea typeface="나눔고딕" pitchFamily="50" charset="-127"/>
                  <a:cs typeface="Arial" pitchFamily="34" charset="0"/>
                </a:rPr>
                <a:t>Classifications (n)</a:t>
              </a:r>
            </a:p>
          </p:txBody>
        </p:sp>
        <p:sp>
          <p:nvSpPr>
            <p:cNvPr id="161" name="내용 개체 틀 2"/>
            <p:cNvSpPr txBox="1">
              <a:spLocks/>
            </p:cNvSpPr>
            <p:nvPr/>
          </p:nvSpPr>
          <p:spPr>
            <a:xfrm>
              <a:off x="6244973" y="1647825"/>
              <a:ext cx="1832228" cy="118837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ko-KR" sz="1200" b="1" dirty="0" smtClean="0">
                  <a:solidFill>
                    <a:schemeClr val="accent5">
                      <a:lumMod val="50000"/>
                    </a:schemeClr>
                  </a:solidFill>
                  <a:latin typeface="Arial" pitchFamily="34" charset="0"/>
                  <a:ea typeface="나눔고딕" pitchFamily="50" charset="-127"/>
                  <a:cs typeface="Arial" pitchFamily="34" charset="0"/>
                </a:rPr>
                <a:t>Items</a:t>
              </a:r>
            </a:p>
          </p:txBody>
        </p:sp>
        <p:cxnSp>
          <p:nvCxnSpPr>
            <p:cNvPr id="163" name="직선 연결선 162"/>
            <p:cNvCxnSpPr/>
            <p:nvPr/>
          </p:nvCxnSpPr>
          <p:spPr>
            <a:xfrm>
              <a:off x="5449870" y="5114925"/>
              <a:ext cx="0" cy="125653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직선 연결선 165"/>
            <p:cNvCxnSpPr/>
            <p:nvPr/>
          </p:nvCxnSpPr>
          <p:spPr>
            <a:xfrm>
              <a:off x="6180179" y="5124450"/>
              <a:ext cx="0" cy="106603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7" name="내용 개체 틀 2"/>
            <p:cNvSpPr txBox="1">
              <a:spLocks/>
            </p:cNvSpPr>
            <p:nvPr/>
          </p:nvSpPr>
          <p:spPr>
            <a:xfrm>
              <a:off x="5185135" y="5286477"/>
              <a:ext cx="505203" cy="34394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ko-KR" sz="1200" b="1" dirty="0" smtClean="0">
                  <a:solidFill>
                    <a:schemeClr val="accent5">
                      <a:lumMod val="50000"/>
                    </a:schemeClr>
                  </a:solidFill>
                  <a:latin typeface="Arial" pitchFamily="34" charset="0"/>
                  <a:ea typeface="나눔고딕" pitchFamily="50" charset="-127"/>
                  <a:cs typeface="Arial" pitchFamily="34" charset="0"/>
                </a:rPr>
                <a:t>Male</a:t>
              </a:r>
            </a:p>
          </p:txBody>
        </p:sp>
        <p:sp>
          <p:nvSpPr>
            <p:cNvPr id="169" name="내용 개체 틀 2"/>
            <p:cNvSpPr txBox="1">
              <a:spLocks/>
            </p:cNvSpPr>
            <p:nvPr/>
          </p:nvSpPr>
          <p:spPr>
            <a:xfrm>
              <a:off x="6031224" y="5259853"/>
              <a:ext cx="1235511" cy="34394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ko-KR" sz="1200" b="1" dirty="0" smtClean="0">
                  <a:solidFill>
                    <a:schemeClr val="accent5">
                      <a:lumMod val="50000"/>
                    </a:schemeClr>
                  </a:solidFill>
                  <a:latin typeface="Arial" pitchFamily="34" charset="0"/>
                  <a:ea typeface="나눔고딕" pitchFamily="50" charset="-127"/>
                  <a:cs typeface="Arial" pitchFamily="34" charset="0"/>
                </a:rPr>
                <a:t>Female</a:t>
              </a:r>
            </a:p>
          </p:txBody>
        </p:sp>
        <p:cxnSp>
          <p:nvCxnSpPr>
            <p:cNvPr id="175" name="직선 연결선 174"/>
            <p:cNvCxnSpPr/>
            <p:nvPr/>
          </p:nvCxnSpPr>
          <p:spPr>
            <a:xfrm>
              <a:off x="7010400" y="4671944"/>
              <a:ext cx="7821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직선 연결선 175"/>
            <p:cNvCxnSpPr/>
            <p:nvPr/>
          </p:nvCxnSpPr>
          <p:spPr>
            <a:xfrm>
              <a:off x="7153275" y="4432325"/>
              <a:ext cx="7907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내용 개체 틀 2"/>
            <p:cNvSpPr txBox="1">
              <a:spLocks/>
            </p:cNvSpPr>
            <p:nvPr/>
          </p:nvSpPr>
          <p:spPr>
            <a:xfrm>
              <a:off x="7010907" y="4762866"/>
              <a:ext cx="505203" cy="34394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ko-KR" sz="1200" b="1" dirty="0" smtClean="0">
                  <a:solidFill>
                    <a:schemeClr val="accent5">
                      <a:lumMod val="50000"/>
                    </a:schemeClr>
                  </a:solidFill>
                  <a:latin typeface="Arial" pitchFamily="34" charset="0"/>
                  <a:ea typeface="나눔고딕" pitchFamily="50" charset="-127"/>
                  <a:cs typeface="Arial" pitchFamily="34" charset="0"/>
                </a:rPr>
                <a:t>2010</a:t>
              </a:r>
            </a:p>
          </p:txBody>
        </p:sp>
        <p:sp>
          <p:nvSpPr>
            <p:cNvPr id="178" name="내용 개체 틀 2"/>
            <p:cNvSpPr txBox="1">
              <a:spLocks/>
            </p:cNvSpPr>
            <p:nvPr/>
          </p:nvSpPr>
          <p:spPr>
            <a:xfrm>
              <a:off x="7144500" y="4549872"/>
              <a:ext cx="505203" cy="34394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ko-KR" sz="1200" b="1" dirty="0" smtClean="0">
                  <a:solidFill>
                    <a:schemeClr val="accent5">
                      <a:lumMod val="50000"/>
                    </a:schemeClr>
                  </a:solidFill>
                  <a:latin typeface="Arial" pitchFamily="34" charset="0"/>
                  <a:ea typeface="나눔고딕" pitchFamily="50" charset="-127"/>
                  <a:cs typeface="Arial" pitchFamily="34" charset="0"/>
                </a:rPr>
                <a:t>2011</a:t>
              </a:r>
            </a:p>
          </p:txBody>
        </p:sp>
        <p:sp>
          <p:nvSpPr>
            <p:cNvPr id="179" name="내용 개체 틀 2"/>
            <p:cNvSpPr txBox="1">
              <a:spLocks/>
            </p:cNvSpPr>
            <p:nvPr/>
          </p:nvSpPr>
          <p:spPr>
            <a:xfrm>
              <a:off x="7278093" y="4336878"/>
              <a:ext cx="505203" cy="34394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ko-KR" sz="1200" b="1" dirty="0" smtClean="0">
                  <a:solidFill>
                    <a:schemeClr val="accent5">
                      <a:lumMod val="50000"/>
                    </a:schemeClr>
                  </a:solidFill>
                  <a:latin typeface="Arial" pitchFamily="34" charset="0"/>
                  <a:ea typeface="나눔고딕" pitchFamily="50" charset="-127"/>
                  <a:cs typeface="Arial" pitchFamily="34" charset="0"/>
                </a:rPr>
                <a:t>2012</a:t>
              </a:r>
            </a:p>
          </p:txBody>
        </p:sp>
        <p:cxnSp>
          <p:nvCxnSpPr>
            <p:cNvPr id="198" name="직선 연결선 197"/>
            <p:cNvCxnSpPr/>
            <p:nvPr/>
          </p:nvCxnSpPr>
          <p:spPr>
            <a:xfrm>
              <a:off x="6915150" y="4851425"/>
              <a:ext cx="7907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/>
          <p:cNvSpPr txBox="1"/>
          <p:nvPr/>
        </p:nvSpPr>
        <p:spPr>
          <a:xfrm>
            <a:off x="263455" y="195231"/>
            <a:ext cx="2089220" cy="277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3375" indent="-333375">
              <a:lnSpc>
                <a:spcPct val="175000"/>
              </a:lnSpc>
              <a:tabLst>
                <a:tab pos="628650" algn="l"/>
              </a:tabLst>
            </a:pPr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1.1 </a:t>
            </a:r>
            <a:r>
              <a:rPr lang="en-US" altLang="ko-KR" sz="8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Background - KOSIS</a:t>
            </a:r>
            <a:endParaRPr lang="en-US" altLang="ko-KR" sz="800" b="1" spc="-5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03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k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4135" y="878772"/>
            <a:ext cx="7285470" cy="3111334"/>
          </a:xfrm>
          <a:prstGeom prst="rect">
            <a:avLst/>
          </a:prstGeom>
          <a:noFill/>
        </p:spPr>
      </p:pic>
      <p:cxnSp>
        <p:nvCxnSpPr>
          <p:cNvPr id="20" name="직선 연결선 19"/>
          <p:cNvCxnSpPr/>
          <p:nvPr/>
        </p:nvCxnSpPr>
        <p:spPr>
          <a:xfrm>
            <a:off x="364803" y="547859"/>
            <a:ext cx="8406000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내용 개체 틀 2"/>
          <p:cNvSpPr txBox="1">
            <a:spLocks/>
          </p:cNvSpPr>
          <p:nvPr/>
        </p:nvSpPr>
        <p:spPr>
          <a:xfrm>
            <a:off x="259796" y="1631109"/>
            <a:ext cx="1959530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ko-KR" sz="1200" b="1" dirty="0" smtClean="0">
              <a:solidFill>
                <a:srgbClr val="3D3C3E"/>
              </a:solidFill>
              <a:latin typeface="Century Schoolbook" pitchFamily="18" charset="0"/>
              <a:ea typeface="나눔고딕" pitchFamily="50" charset="-127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77411" y="19523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BA1376A-1BCE-4C3B-85BD-05D751D6B156}" type="slidenum">
              <a:rPr lang="en-US" altLang="ko-KR" sz="800" spc="-3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pPr algn="r"/>
              <a:t>6</a:t>
            </a:fld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t> / 14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제목 1"/>
          <p:cNvSpPr txBox="1">
            <a:spLocks/>
          </p:cNvSpPr>
          <p:nvPr/>
        </p:nvSpPr>
        <p:spPr>
          <a:xfrm>
            <a:off x="256544" y="59375"/>
            <a:ext cx="8296906" cy="580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-15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ea typeface="나눔고딕" pitchFamily="50" charset="-127"/>
                <a:cs typeface="+mj-cs"/>
              </a:rPr>
              <a:t>KOSIS Statistical Data Representation</a:t>
            </a:r>
            <a:endParaRPr kumimoji="0" lang="ko-KR" altLang="en-US" sz="2400" b="1" i="0" u="none" strike="noStrike" kern="1200" cap="none" spc="-15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aphicFrame>
        <p:nvGraphicFramePr>
          <p:cNvPr id="17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5149752"/>
              </p:ext>
            </p:extLst>
          </p:nvPr>
        </p:nvGraphicFramePr>
        <p:xfrm>
          <a:off x="1184673" y="4222040"/>
          <a:ext cx="7187432" cy="2048638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225472"/>
                <a:gridCol w="698667"/>
                <a:gridCol w="5263293"/>
              </a:tblGrid>
              <a:tr h="26436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Count</a:t>
                      </a:r>
                      <a:endParaRPr lang="ko-KR" altLang="en-US" sz="1050" b="1" spc="-30" dirty="0">
                        <a:solidFill>
                          <a:schemeClr val="bg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spc="-30" dirty="0" smtClean="0"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Value</a:t>
                      </a: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696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Items</a:t>
                      </a: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8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Pop.15</a:t>
                      </a: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 years old and over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Economically active pop.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Not economically active pop.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Participation rate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…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021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Classifications</a:t>
                      </a: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2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By gender, By</a:t>
                      </a: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age group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02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Frequency</a:t>
                      </a:r>
                      <a:endParaRPr lang="ko-KR" altLang="en-US" sz="1050" b="1" spc="-3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3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Monthly, Quarterly, Annual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52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Time Period</a:t>
                      </a: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n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1999. 6</a:t>
                      </a: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~ 2015. 7(M)     1999. 3Q ~ 2015. 2Q    2000 ~ 2014(A)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8" name="Rounded Rectangular Callout 14"/>
          <p:cNvSpPr>
            <a:spLocks noChangeArrowheads="1"/>
          </p:cNvSpPr>
          <p:nvPr/>
        </p:nvSpPr>
        <p:spPr bwMode="auto">
          <a:xfrm>
            <a:off x="6457455" y="1304431"/>
            <a:ext cx="1188000" cy="216000"/>
          </a:xfrm>
          <a:prstGeom prst="wedgeRoundRectCallout">
            <a:avLst>
              <a:gd name="adj1" fmla="val 4588"/>
              <a:gd name="adj2" fmla="val 226829"/>
              <a:gd name="adj3" fmla="val 16667"/>
            </a:avLst>
          </a:prstGeom>
          <a:gradFill rotWithShape="1">
            <a:gsLst>
              <a:gs pos="0">
                <a:srgbClr val="C7E29E">
                  <a:alpha val="0"/>
                </a:srgbClr>
              </a:gs>
              <a:gs pos="50000">
                <a:srgbClr val="DBEBC4"/>
              </a:gs>
              <a:gs pos="100000">
                <a:srgbClr val="EDF5E2"/>
              </a:gs>
            </a:gsLst>
            <a:lin ang="5400000" scaled="1"/>
          </a:gradFill>
          <a:ln w="25400" algn="ctr">
            <a:solidFill>
              <a:srgbClr val="71893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ko-KR" sz="1200" b="1" dirty="0" smtClean="0">
                <a:solidFill>
                  <a:srgbClr val="00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Item(s)</a:t>
            </a:r>
            <a:endParaRPr lang="en-US" altLang="ko-KR" sz="1200" b="1" dirty="0">
              <a:solidFill>
                <a:srgbClr val="00000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9" name="Rounded Rectangular Callout 22"/>
          <p:cNvSpPr/>
          <p:nvPr/>
        </p:nvSpPr>
        <p:spPr>
          <a:xfrm>
            <a:off x="377951" y="1566059"/>
            <a:ext cx="1188000" cy="216000"/>
          </a:xfrm>
          <a:prstGeom prst="wedgeRoundRectCallout">
            <a:avLst>
              <a:gd name="adj1" fmla="val 41037"/>
              <a:gd name="adj2" fmla="val 173798"/>
              <a:gd name="adj3" fmla="val 16667"/>
            </a:avLst>
          </a:prstGeom>
          <a:gradFill flip="none" rotWithShape="1">
            <a:gsLst>
              <a:gs pos="0">
                <a:srgbClr val="FF3300">
                  <a:tint val="66000"/>
                  <a:satMod val="160000"/>
                  <a:alpha val="0"/>
                </a:srgbClr>
              </a:gs>
              <a:gs pos="50000">
                <a:srgbClr val="FF3300">
                  <a:tint val="44500"/>
                  <a:satMod val="160000"/>
                </a:srgbClr>
              </a:gs>
              <a:gs pos="100000">
                <a:srgbClr val="FF33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r-BE" sz="1000" b="1" smtClean="0">
                <a:solidFill>
                  <a:srgbClr val="00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Classification(s)</a:t>
            </a:r>
            <a:endParaRPr lang="en-US" altLang="ko-KR" sz="1000" b="1" dirty="0">
              <a:solidFill>
                <a:srgbClr val="00000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1" name="Rounded Rectangular Callout 12"/>
          <p:cNvSpPr/>
          <p:nvPr/>
        </p:nvSpPr>
        <p:spPr>
          <a:xfrm>
            <a:off x="2634840" y="1623952"/>
            <a:ext cx="1188000" cy="216000"/>
          </a:xfrm>
          <a:prstGeom prst="wedgeRoundRectCallout">
            <a:avLst>
              <a:gd name="adj1" fmla="val 2693"/>
              <a:gd name="adj2" fmla="val -152389"/>
              <a:gd name="adj3" fmla="val 16667"/>
            </a:avLst>
          </a:prstGeom>
          <a:gradFill flip="none" rotWithShape="1">
            <a:gsLst>
              <a:gs pos="0">
                <a:srgbClr val="0066FF">
                  <a:tint val="66000"/>
                  <a:satMod val="160000"/>
                </a:srgbClr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rgbClr val="0066FF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r-BE" sz="1200" b="1" smtClean="0">
                <a:solidFill>
                  <a:srgbClr val="00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Frequency</a:t>
            </a:r>
            <a:endParaRPr lang="fr-BE" sz="1200" b="1" dirty="0" smtClean="0">
              <a:solidFill>
                <a:srgbClr val="00000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5" name="Rounded Rectangular Callout 12"/>
          <p:cNvSpPr/>
          <p:nvPr/>
        </p:nvSpPr>
        <p:spPr>
          <a:xfrm>
            <a:off x="4509164" y="1574470"/>
            <a:ext cx="1188000" cy="216000"/>
          </a:xfrm>
          <a:prstGeom prst="wedgeRoundRectCallout">
            <a:avLst>
              <a:gd name="adj1" fmla="val -65280"/>
              <a:gd name="adj2" fmla="val 62026"/>
              <a:gd name="adj3" fmla="val 16667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r-BE" sz="1200" b="1" smtClean="0">
                <a:solidFill>
                  <a:srgbClr val="00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Time period</a:t>
            </a:r>
            <a:endParaRPr lang="fr-BE" sz="1200" b="1" dirty="0" smtClean="0">
              <a:solidFill>
                <a:srgbClr val="00000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03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직선 연결선 19"/>
          <p:cNvCxnSpPr/>
          <p:nvPr/>
        </p:nvCxnSpPr>
        <p:spPr>
          <a:xfrm>
            <a:off x="364803" y="547859"/>
            <a:ext cx="8406000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제목 1"/>
          <p:cNvSpPr>
            <a:spLocks noGrp="1"/>
          </p:cNvSpPr>
          <p:nvPr>
            <p:ph type="title"/>
          </p:nvPr>
        </p:nvSpPr>
        <p:spPr>
          <a:xfrm>
            <a:off x="256544" y="700126"/>
            <a:ext cx="8296906" cy="580926"/>
          </a:xfrm>
        </p:spPr>
        <p:txBody>
          <a:bodyPr>
            <a:noAutofit/>
          </a:bodyPr>
          <a:lstStyle/>
          <a:p>
            <a:pPr algn="l"/>
            <a:r>
              <a:rPr lang="en-US" altLang="ko-KR" sz="2800" b="1" spc="-15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Mapping between KOSIS and SDMX DSD</a:t>
            </a:r>
            <a:endParaRPr lang="ko-KR" altLang="en-US" sz="2800" b="1" spc="-150" dirty="0">
              <a:solidFill>
                <a:schemeClr val="accent4">
                  <a:lumMod val="50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77411" y="19523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BA1376A-1BCE-4C3B-85BD-05D751D6B156}" type="slidenum">
              <a:rPr lang="en-US" altLang="ko-KR" sz="800" spc="-3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pPr algn="r"/>
              <a:t>7</a:t>
            </a:fld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t> / 14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454" y="195231"/>
            <a:ext cx="2895381" cy="277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3375" indent="-333375">
              <a:lnSpc>
                <a:spcPct val="175000"/>
              </a:lnSpc>
              <a:tabLst>
                <a:tab pos="628650" algn="l"/>
              </a:tabLst>
            </a:pPr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1.2 </a:t>
            </a:r>
            <a:r>
              <a:rPr lang="en-US" altLang="ko-KR" sz="8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SDMX in KOSIS</a:t>
            </a:r>
            <a:endParaRPr lang="en-US" altLang="ko-KR" sz="800" b="1" spc="-5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890649" y="1638794"/>
          <a:ext cx="7327079" cy="4047428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153664"/>
                <a:gridCol w="1864550"/>
                <a:gridCol w="974287"/>
                <a:gridCol w="1311765"/>
                <a:gridCol w="1201429"/>
                <a:gridCol w="821384"/>
              </a:tblGrid>
              <a:tr h="514642"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KOSIS</a:t>
                      </a:r>
                      <a:r>
                        <a:rPr lang="en-US" altLang="ko-KR" sz="1050" b="1" spc="-30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MULTI-DIMENSIONAL STRUCTURE</a:t>
                      </a:r>
                      <a:endParaRPr lang="ko-KR" altLang="en-US" sz="1050" b="1" spc="-30" dirty="0">
                        <a:solidFill>
                          <a:schemeClr val="bg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050" b="1" spc="-30" dirty="0">
                        <a:solidFill>
                          <a:schemeClr val="bg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400" b="1" spc="-3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SDMX</a:t>
                      </a:r>
                      <a:r>
                        <a:rPr lang="en-US" altLang="ko-KR" sz="1400" b="1" spc="-30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DSD</a:t>
                      </a:r>
                      <a:endParaRPr lang="ko-KR" altLang="en-US" sz="1400" b="1" spc="-30" dirty="0">
                        <a:solidFill>
                          <a:schemeClr val="bg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050" b="1" spc="-30" dirty="0">
                        <a:solidFill>
                          <a:schemeClr val="bg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050" b="1" spc="-30" dirty="0">
                        <a:solidFill>
                          <a:schemeClr val="bg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464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050" b="1" kern="1200" spc="-30" dirty="0">
                        <a:solidFill>
                          <a:schemeClr val="bg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39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kern="1200" spc="-3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VALUES</a:t>
                      </a:r>
                      <a:endParaRPr lang="ko-KR" altLang="en-US" sz="1050" b="1" kern="1200" spc="-30" dirty="0">
                        <a:solidFill>
                          <a:schemeClr val="bg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39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kern="1200" spc="-3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CONCEPT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kern="1200" spc="-3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ROLE</a:t>
                      </a:r>
                      <a:endParaRPr lang="ko-KR" altLang="en-US" sz="1050" b="1" kern="1200" spc="-30" dirty="0">
                        <a:solidFill>
                          <a:schemeClr val="bg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39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kern="1200" spc="-3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DESCRIPTION</a:t>
                      </a:r>
                      <a:endParaRPr lang="ko-KR" altLang="en-US" sz="1050" b="1" kern="1200" spc="-30" dirty="0">
                        <a:solidFill>
                          <a:schemeClr val="bg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39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kern="1200" spc="-3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ID</a:t>
                      </a:r>
                      <a:endParaRPr lang="ko-KR" altLang="en-US" sz="1050" b="1" kern="1200" spc="-30" dirty="0">
                        <a:solidFill>
                          <a:schemeClr val="bg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39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kern="1200" spc="-3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CODE</a:t>
                      </a:r>
                      <a:r>
                        <a:rPr lang="en-US" altLang="ko-KR" sz="1050" b="1" kern="1200" spc="-30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LIST</a:t>
                      </a:r>
                      <a:endParaRPr lang="ko-KR" altLang="en-US" sz="1050" b="1" kern="1200" spc="-30" dirty="0">
                        <a:solidFill>
                          <a:schemeClr val="bg1"/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9639D"/>
                    </a:solidFill>
                  </a:tcPr>
                </a:tc>
              </a:tr>
              <a:tr h="11254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Items</a:t>
                      </a: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Pop.15</a:t>
                      </a: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 years old and over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Economically active pop.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Not economically active pop.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Participation rate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…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Dimension</a:t>
                      </a: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Item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ITEM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CL_ITEM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104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Classifications</a:t>
                      </a: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By gender, By age group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Dimension</a:t>
                      </a: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By</a:t>
                      </a: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gender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By age group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B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G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CL_B</a:t>
                      </a:r>
                    </a:p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CL_G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10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Frequency</a:t>
                      </a:r>
                      <a:endParaRPr lang="ko-KR" altLang="en-US" sz="1050" b="1" spc="-3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Monthly, Quarterly, Annual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Dimension</a:t>
                      </a:r>
                      <a:endParaRPr lang="ko-KR" altLang="en-US" sz="1050" b="1" spc="-3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Frequency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FREQ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CL_FREQ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464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Time Period</a:t>
                      </a: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1999. 6</a:t>
                      </a: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~ 2015. 7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Dimension</a:t>
                      </a:r>
                      <a:endParaRPr lang="ko-KR" altLang="en-US" sz="1050" b="1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Time period</a:t>
                      </a: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or range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TIME_PERIOD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10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Unit</a:t>
                      </a:r>
                      <a:endParaRPr lang="ko-KR" altLang="en-US" sz="1050" b="1" spc="-3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Thousand person, Percent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Attribute</a:t>
                      </a:r>
                      <a:endParaRPr lang="ko-KR" altLang="en-US" sz="1050" b="1" spc="-3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Unit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UNIT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CL_UNIT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10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Value</a:t>
                      </a:r>
                      <a:endParaRPr lang="ko-KR" altLang="en-US" sz="1050" b="1" spc="-3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1589, 143, 1447…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Measure</a:t>
                      </a:r>
                      <a:endParaRPr lang="ko-KR" altLang="en-US" sz="1050" b="1" spc="-3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Observation</a:t>
                      </a:r>
                      <a:r>
                        <a:rPr lang="en-US" altLang="ko-KR" sz="1050" b="0" spc="-3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 value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050" b="0" spc="-3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나눔고딕" pitchFamily="50" charset="-127"/>
                          <a:cs typeface="Arial" pitchFamily="34" charset="0"/>
                        </a:rPr>
                        <a:t>OBS_VALUE</a:t>
                      </a: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05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나눔고딕" pitchFamily="50" charset="-127"/>
                        <a:cs typeface="Arial" pitchFamily="34" charset="0"/>
                      </a:endParaRPr>
                    </a:p>
                  </a:txBody>
                  <a:tcPr marL="92887" marR="92887" marT="46444" marB="4644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703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직선 연결선 19"/>
          <p:cNvCxnSpPr/>
          <p:nvPr/>
        </p:nvCxnSpPr>
        <p:spPr>
          <a:xfrm>
            <a:off x="364803" y="547859"/>
            <a:ext cx="8406000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제목 1"/>
          <p:cNvSpPr>
            <a:spLocks noGrp="1"/>
          </p:cNvSpPr>
          <p:nvPr>
            <p:ph type="title"/>
          </p:nvPr>
        </p:nvSpPr>
        <p:spPr>
          <a:xfrm>
            <a:off x="256544" y="700126"/>
            <a:ext cx="8296906" cy="580926"/>
          </a:xfrm>
        </p:spPr>
        <p:txBody>
          <a:bodyPr>
            <a:noAutofit/>
          </a:bodyPr>
          <a:lstStyle/>
          <a:p>
            <a:pPr algn="l"/>
            <a:r>
              <a:rPr lang="en-US" altLang="ko-KR" sz="4000" b="1" spc="-15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SDMX in KOSIS</a:t>
            </a:r>
            <a:endParaRPr lang="ko-KR" altLang="en-US" sz="4000" b="1" spc="-150" dirty="0">
              <a:solidFill>
                <a:schemeClr val="accent4">
                  <a:lumMod val="50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259796" y="1631109"/>
            <a:ext cx="1959530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b="1" dirty="0" smtClean="0">
                <a:solidFill>
                  <a:srgbClr val="3D3C3E"/>
                </a:solidFill>
                <a:latin typeface="Century Schoolbook" pitchFamily="18" charset="0"/>
                <a:ea typeface="나눔고딕" pitchFamily="50" charset="-127"/>
              </a:rPr>
              <a:t>Download in</a:t>
            </a:r>
          </a:p>
          <a:p>
            <a:pPr marL="0" indent="0">
              <a:buNone/>
            </a:pPr>
            <a:r>
              <a:rPr lang="en-US" altLang="ko-KR" sz="1200" b="1" dirty="0" smtClean="0">
                <a:solidFill>
                  <a:srgbClr val="3D3C3E"/>
                </a:solidFill>
                <a:latin typeface="Century Schoolbook" pitchFamily="18" charset="0"/>
                <a:ea typeface="나눔고딕" pitchFamily="50" charset="-127"/>
              </a:rPr>
              <a:t>SDMX  Format</a:t>
            </a: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1770349" y="1640634"/>
            <a:ext cx="6687852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rgbClr val="3D3C3E"/>
                </a:solidFill>
              </a:rPr>
              <a:t> Users can download the statistical data in Excel, CSV, TXT and </a:t>
            </a:r>
            <a:r>
              <a:rPr lang="en-US" altLang="ko-KR" sz="1200" b="1" dirty="0" smtClean="0">
                <a:solidFill>
                  <a:srgbClr val="3D3C3E"/>
                </a:solidFill>
              </a:rPr>
              <a:t>SDMX (ver 2.0)</a:t>
            </a:r>
            <a:r>
              <a:rPr lang="en-US" altLang="ko-KR" sz="1200" dirty="0" smtClean="0">
                <a:solidFill>
                  <a:srgbClr val="3D3C3E"/>
                </a:solidFill>
              </a:rPr>
              <a:t> format.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77411" y="19523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BA1376A-1BCE-4C3B-85BD-05D751D6B156}" type="slidenum">
              <a:rPr lang="en-US" altLang="ko-KR" sz="800" spc="-3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pPr algn="r"/>
              <a:t>8</a:t>
            </a:fld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t> / 14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1891682" y="1998580"/>
            <a:ext cx="6409171" cy="4176590"/>
            <a:chOff x="1915432" y="1986705"/>
            <a:chExt cx="6409171" cy="4176590"/>
          </a:xfrm>
        </p:grpSpPr>
        <p:pic>
          <p:nvPicPr>
            <p:cNvPr id="2050" name="Picture 2" descr="D:\k4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15432" y="1986705"/>
              <a:ext cx="6409171" cy="4176590"/>
            </a:xfrm>
            <a:prstGeom prst="rect">
              <a:avLst/>
            </a:prstGeom>
            <a:noFill/>
          </p:spPr>
        </p:pic>
        <p:sp>
          <p:nvSpPr>
            <p:cNvPr id="13" name="직사각형 12"/>
            <p:cNvSpPr/>
            <p:nvPr/>
          </p:nvSpPr>
          <p:spPr>
            <a:xfrm>
              <a:off x="7891400" y="3216975"/>
              <a:ext cx="200025" cy="171450"/>
            </a:xfrm>
            <a:prstGeom prst="rect">
              <a:avLst/>
            </a:prstGeom>
            <a:noFill/>
            <a:ln w="254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3862075" y="5079050"/>
              <a:ext cx="3009900" cy="228600"/>
            </a:xfrm>
            <a:prstGeom prst="rect">
              <a:avLst/>
            </a:prstGeom>
            <a:noFill/>
            <a:ln w="254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63454" y="195231"/>
            <a:ext cx="2895381" cy="277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3375" indent="-333375">
              <a:lnSpc>
                <a:spcPct val="175000"/>
              </a:lnSpc>
              <a:tabLst>
                <a:tab pos="628650" algn="l"/>
              </a:tabLst>
            </a:pPr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1.2 </a:t>
            </a:r>
            <a:r>
              <a:rPr lang="en-US" altLang="ko-KR" sz="8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SDMX in KOSIS</a:t>
            </a:r>
            <a:endParaRPr lang="en-US" altLang="ko-KR" sz="800" b="1" spc="-5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03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직선 연결선 19"/>
          <p:cNvCxnSpPr/>
          <p:nvPr/>
        </p:nvCxnSpPr>
        <p:spPr>
          <a:xfrm>
            <a:off x="364803" y="547859"/>
            <a:ext cx="8406000" cy="0"/>
          </a:xfrm>
          <a:prstGeom prst="line">
            <a:avLst/>
          </a:prstGeom>
          <a:ln w="31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제목 1"/>
          <p:cNvSpPr>
            <a:spLocks noGrp="1"/>
          </p:cNvSpPr>
          <p:nvPr>
            <p:ph type="title"/>
          </p:nvPr>
        </p:nvSpPr>
        <p:spPr>
          <a:xfrm>
            <a:off x="256544" y="700126"/>
            <a:ext cx="8296906" cy="580926"/>
          </a:xfrm>
        </p:spPr>
        <p:txBody>
          <a:bodyPr>
            <a:noAutofit/>
          </a:bodyPr>
          <a:lstStyle/>
          <a:p>
            <a:pPr algn="l"/>
            <a:r>
              <a:rPr lang="en-US" altLang="ko-KR" sz="4000" b="1" spc="-15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</a:rPr>
              <a:t>SDMX in KOSIS</a:t>
            </a:r>
            <a:endParaRPr lang="ko-KR" altLang="en-US" sz="4000" b="1" spc="-150" dirty="0">
              <a:solidFill>
                <a:schemeClr val="accent4">
                  <a:lumMod val="50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259796" y="1631109"/>
            <a:ext cx="1959530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b="1" dirty="0" smtClean="0">
                <a:solidFill>
                  <a:srgbClr val="3D3C3E"/>
                </a:solidFill>
                <a:latin typeface="Century Schoolbook" pitchFamily="18" charset="0"/>
                <a:ea typeface="나눔고딕" pitchFamily="50" charset="-127"/>
                <a:cs typeface="Times New Roman" pitchFamily="18" charset="0"/>
              </a:rPr>
              <a:t>SDMX  files</a:t>
            </a: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1449724" y="1605009"/>
            <a:ext cx="1896776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rgbClr val="3D3C3E"/>
                </a:solidFill>
              </a:rPr>
              <a:t> DSD file</a:t>
            </a:r>
            <a:endParaRPr lang="ko-KR" altLang="en-US" sz="1200" dirty="0">
              <a:solidFill>
                <a:srgbClr val="3D3C3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77411" y="195231"/>
            <a:ext cx="1584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BA1376A-1BCE-4C3B-85BD-05D751D6B156}" type="slidenum">
              <a:rPr lang="en-US" altLang="ko-KR" sz="800" spc="-3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pPr algn="r"/>
              <a:t>9</a:t>
            </a:fld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나눔고딕" pitchFamily="50" charset="-127"/>
                <a:ea typeface="나눔고딕" pitchFamily="50" charset="-127"/>
              </a:rPr>
              <a:t> / 14</a:t>
            </a:r>
            <a:endParaRPr lang="en-US" altLang="ko-KR" sz="800" spc="-30" dirty="0">
              <a:solidFill>
                <a:schemeClr val="tx1">
                  <a:lumMod val="95000"/>
                  <a:lumOff val="5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내용 개체 틀 2"/>
          <p:cNvSpPr txBox="1">
            <a:spLocks/>
          </p:cNvSpPr>
          <p:nvPr/>
        </p:nvSpPr>
        <p:spPr>
          <a:xfrm>
            <a:off x="5135024" y="1605009"/>
            <a:ext cx="1896776" cy="12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rgbClr val="3D3C3E"/>
                </a:solidFill>
              </a:rPr>
              <a:t>Compact Data file</a:t>
            </a:r>
            <a:endParaRPr lang="ko-KR" altLang="en-US" sz="1200" dirty="0">
              <a:solidFill>
                <a:srgbClr val="3D3C3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3454" y="195231"/>
            <a:ext cx="2895381" cy="277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3375" indent="-333375">
              <a:lnSpc>
                <a:spcPct val="175000"/>
              </a:lnSpc>
              <a:tabLst>
                <a:tab pos="628650" algn="l"/>
              </a:tabLst>
            </a:pPr>
            <a:r>
              <a:rPr lang="en-US" altLang="ko-KR" sz="800" spc="-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1.2 </a:t>
            </a:r>
            <a:r>
              <a:rPr lang="en-US" altLang="ko-KR" sz="8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나눔고딕" pitchFamily="50" charset="-127"/>
                <a:cs typeface="Arial" pitchFamily="34" charset="0"/>
              </a:rPr>
              <a:t>SDMX in KOSIS</a:t>
            </a:r>
            <a:endParaRPr lang="en-US" altLang="ko-KR" sz="800" b="1" spc="-5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나눔고딕" pitchFamily="50" charset="-127"/>
              <a:cs typeface="Arial" pitchFamily="34" charset="0"/>
            </a:endParaRPr>
          </a:p>
        </p:txBody>
      </p:sp>
      <p:pic>
        <p:nvPicPr>
          <p:cNvPr id="3074" name="Picture 2" descr="D:\K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9050" y="1886321"/>
            <a:ext cx="3561372" cy="412259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pic>
        <p:nvPicPr>
          <p:cNvPr id="3075" name="Picture 3" descr="D:\K6.jpg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1411" y="1886321"/>
            <a:ext cx="3560400" cy="41220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34703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39639D"/>
      </a:hlink>
      <a:folHlink>
        <a:srgbClr val="343434"/>
      </a:folHlink>
    </a:clrScheme>
    <a:fontScheme name="사용자 지정 2">
      <a:majorFont>
        <a:latin typeface="Times New Roman"/>
        <a:ea typeface="맑은 고딕"/>
        <a:cs typeface=""/>
      </a:majorFont>
      <a:minorFont>
        <a:latin typeface="Times New Roman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8551</TotalTime>
  <Words>999</Words>
  <Application>Microsoft Office PowerPoint</Application>
  <PresentationFormat>On-screen Show (4:3)</PresentationFormat>
  <Paragraphs>394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Arial</vt:lpstr>
      <vt:lpstr>Arial Rounded MT Bold</vt:lpstr>
      <vt:lpstr>맑은 고딕</vt:lpstr>
      <vt:lpstr>Wingdings</vt:lpstr>
      <vt:lpstr>Arial Black</vt:lpstr>
      <vt:lpstr>나눔고딕</vt:lpstr>
      <vt:lpstr>Times New Roman</vt:lpstr>
      <vt:lpstr>Century Schoolbook</vt:lpstr>
      <vt:lpstr>나눔고딕 ExtraBold</vt:lpstr>
      <vt:lpstr>Office 테마</vt:lpstr>
      <vt:lpstr>디자인 사용자 지정</vt:lpstr>
      <vt:lpstr>PowerPoint Presentation</vt:lpstr>
      <vt:lpstr>Contents</vt:lpstr>
      <vt:lpstr>Contents</vt:lpstr>
      <vt:lpstr>KOSIS (KOrean Statistical Information Service)</vt:lpstr>
      <vt:lpstr>KOSIS Statistical Data Representation</vt:lpstr>
      <vt:lpstr>PowerPoint Presentation</vt:lpstr>
      <vt:lpstr>Mapping between KOSIS and SDMX DSD</vt:lpstr>
      <vt:lpstr>SDMX in KOSIS</vt:lpstr>
      <vt:lpstr>SDMX in KOSIS</vt:lpstr>
      <vt:lpstr>KOSIS Open APIs</vt:lpstr>
      <vt:lpstr>SDMX in KOSIS Open API</vt:lpstr>
      <vt:lpstr>KODAPS (KOrean Data Provision System)</vt:lpstr>
      <vt:lpstr>KODAPS</vt:lpstr>
      <vt:lpstr>SDMX Work flow in KODAPS</vt:lpstr>
      <vt:lpstr>History of SDMX in Statistic Korea</vt:lpstr>
      <vt:lpstr>Contents</vt:lpstr>
      <vt:lpstr>Assessment</vt:lpstr>
      <vt:lpstr>Contents</vt:lpstr>
      <vt:lpstr>Future Work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문서의 제목 나눔고딕B, 54pt</dc:title>
  <dc:creator>네이버 한글캠페인</dc:creator>
  <cp:lastModifiedBy>user</cp:lastModifiedBy>
  <cp:revision>512</cp:revision>
  <cp:lastPrinted>2011-08-28T13:13:29Z</cp:lastPrinted>
  <dcterms:created xsi:type="dcterms:W3CDTF">2011-08-24T01:05:33Z</dcterms:created>
  <dcterms:modified xsi:type="dcterms:W3CDTF">2015-09-29T09:11:46Z</dcterms:modified>
</cp:coreProperties>
</file>